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91"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59" autoAdjust="0"/>
  </p:normalViewPr>
  <p:slideViewPr>
    <p:cSldViewPr>
      <p:cViewPr varScale="1">
        <p:scale>
          <a:sx n="55" d="100"/>
          <a:sy n="55" d="100"/>
        </p:scale>
        <p:origin x="-102" y="-26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D4E4BD-CD14-4115-B869-453D1C5ADD0C}" type="datetimeFigureOut">
              <a:rPr lang="zh-CN" altLang="en-US" smtClean="0"/>
              <a:t>2015/8/28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C7F7D6-ABF9-47A3-8569-C0D7ECB937E1}" type="slidenum">
              <a:rPr lang="zh-CN" altLang="en-US" smtClean="0"/>
              <a:t>‹#›</a:t>
            </a:fld>
            <a:endParaRPr lang="zh-CN" altLang="en-US"/>
          </a:p>
        </p:txBody>
      </p:sp>
    </p:spTree>
    <p:extLst>
      <p:ext uri="{BB962C8B-B14F-4D97-AF65-F5344CB8AC3E}">
        <p14:creationId xmlns:p14="http://schemas.microsoft.com/office/powerpoint/2010/main" val="1222103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7EBBAE3D-41AD-4C98-A815-D796DE323C11}" type="datetimeFigureOut">
              <a:rPr lang="zh-CN" altLang="en-US" smtClean="0"/>
              <a:t>2015/8/28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ED270ED-8528-44E2-B169-649A9F6FCD5B}"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7EBBAE3D-41AD-4C98-A815-D796DE323C11}" type="datetimeFigureOut">
              <a:rPr lang="zh-CN" altLang="en-US" smtClean="0"/>
              <a:t>2015/8/28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ED270ED-8528-44E2-B169-649A9F6FCD5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7EBBAE3D-41AD-4C98-A815-D796DE323C11}" type="datetimeFigureOut">
              <a:rPr lang="zh-CN" altLang="en-US" smtClean="0"/>
              <a:t>2015/8/28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ED270ED-8528-44E2-B169-649A9F6FCD5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7EBBAE3D-41AD-4C98-A815-D796DE323C11}" type="datetimeFigureOut">
              <a:rPr lang="zh-CN" altLang="en-US" smtClean="0"/>
              <a:t>2015/8/28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ED270ED-8528-44E2-B169-649A9F6FCD5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7EBBAE3D-41AD-4C98-A815-D796DE323C11}" type="datetimeFigureOut">
              <a:rPr lang="zh-CN" altLang="en-US" smtClean="0"/>
              <a:t>2015/8/28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ED270ED-8528-44E2-B169-649A9F6FCD5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7EBBAE3D-41AD-4C98-A815-D796DE323C11}" type="datetimeFigureOut">
              <a:rPr lang="zh-CN" altLang="en-US" smtClean="0"/>
              <a:t>2015/8/28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ED270ED-8528-44E2-B169-649A9F6FCD5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7EBBAE3D-41AD-4C98-A815-D796DE323C11}" type="datetimeFigureOut">
              <a:rPr lang="zh-CN" altLang="en-US" smtClean="0"/>
              <a:t>2015/8/28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ED270ED-8528-44E2-B169-649A9F6FCD5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7EBBAE3D-41AD-4C98-A815-D796DE323C11}" type="datetimeFigureOut">
              <a:rPr lang="zh-CN" altLang="en-US" smtClean="0"/>
              <a:t>2015/8/28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ED270ED-8528-44E2-B169-649A9F6FCD5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7EBBAE3D-41AD-4C98-A815-D796DE323C11}" type="datetimeFigureOut">
              <a:rPr lang="zh-CN" altLang="en-US" smtClean="0"/>
              <a:t>2015/8/28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ED270ED-8528-44E2-B169-649A9F6FCD5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7EBBAE3D-41AD-4C98-A815-D796DE323C11}" type="datetimeFigureOut">
              <a:rPr lang="zh-CN" altLang="en-US" smtClean="0"/>
              <a:t>2015/8/28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ED270ED-8528-44E2-B169-649A9F6FCD5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EBBAE3D-41AD-4C98-A815-D796DE323C11}" type="datetimeFigureOut">
              <a:rPr lang="zh-CN" altLang="en-US" smtClean="0"/>
              <a:t>2015/8/28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ED270ED-8528-44E2-B169-649A9F6FCD5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7EBBAE3D-41AD-4C98-A815-D796DE323C11}" type="datetimeFigureOut">
              <a:rPr lang="zh-CN" altLang="en-US" smtClean="0"/>
              <a:t>2015/8/28</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9ED270ED-8528-44E2-B169-649A9F6FCD5B}" type="slidenum">
              <a:rPr lang="zh-CN" altLang="en-US" smtClean="0"/>
              <a:t>‹#›</a:t>
            </a:fld>
            <a:endParaRPr lang="zh-CN" altLang="en-US"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zh.wikipedia.org/wiki/%E8%B6%85%E7%BA%A7%E8%AE%A1%E7%AE%97%E6%9C%BA" TargetMode="Externa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baike.baidu.com/view/49.htm"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baike.baidu.com/view/182289.htm"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zh.wikipedia.org/wiki/%E8%B6%85%E7%BA%A7%E8%AE%A1%E7%AE%97%E6%9C%BA"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http://img4.imgtn.bdimg.com/it/u=1585527781,4026197119&amp;fm=23&amp;gp=0.jpg" TargetMode="External"/><Relationship Id="rId5" Type="http://schemas.openxmlformats.org/officeDocument/2006/relationships/image" Target="../media/image6.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b="1" dirty="0"/>
              <a:t>1</a:t>
            </a:r>
            <a:r>
              <a:rPr lang="zh-CN" altLang="zh-CN" b="1" dirty="0"/>
              <a:t>章</a:t>
            </a:r>
            <a:r>
              <a:rPr lang="en-US" altLang="zh-CN" b="1" dirty="0"/>
              <a:t>  </a:t>
            </a:r>
            <a:r>
              <a:rPr lang="zh-CN" altLang="zh-CN" b="1" dirty="0"/>
              <a:t>计算机</a:t>
            </a:r>
            <a:r>
              <a:rPr lang="zh-CN" altLang="zh-CN" b="1" dirty="0" smtClean="0"/>
              <a:t>概述</a:t>
            </a:r>
            <a:endParaRPr lang="zh-CN" altLang="en-US" dirty="0"/>
          </a:p>
        </p:txBody>
      </p:sp>
      <p:sp>
        <p:nvSpPr>
          <p:cNvPr id="3" name="副标题 2"/>
          <p:cNvSpPr>
            <a:spLocks noGrp="1"/>
          </p:cNvSpPr>
          <p:nvPr>
            <p:ph type="subTitle" idx="1"/>
          </p:nvPr>
        </p:nvSpPr>
        <p:spPr/>
        <p:txBody>
          <a:bodyPr/>
          <a:lstStyle/>
          <a:p>
            <a:r>
              <a:rPr lang="zh-CN" altLang="en-US" dirty="0" smtClean="0"/>
              <a:t>主讲老师：</a:t>
            </a:r>
            <a:endParaRPr lang="zh-CN" altLang="en-US" dirty="0"/>
          </a:p>
        </p:txBody>
      </p:sp>
    </p:spTree>
    <p:extLst>
      <p:ext uri="{BB962C8B-B14F-4D97-AF65-F5344CB8AC3E}">
        <p14:creationId xmlns:p14="http://schemas.microsoft.com/office/powerpoint/2010/main" val="3989110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1</a:t>
            </a:r>
            <a:r>
              <a:rPr lang="zh-CN" altLang="zh-CN" b="1" dirty="0"/>
              <a:t>．</a:t>
            </a:r>
            <a:r>
              <a:rPr lang="en-US" altLang="zh-CN" b="1" dirty="0"/>
              <a:t>1</a:t>
            </a:r>
            <a:r>
              <a:rPr lang="zh-CN" altLang="zh-CN" b="1" dirty="0"/>
              <a:t>．</a:t>
            </a:r>
            <a:r>
              <a:rPr lang="en-US" altLang="zh-CN" b="1" dirty="0"/>
              <a:t>2 </a:t>
            </a:r>
            <a:r>
              <a:rPr lang="zh-CN" altLang="zh-CN" b="1" dirty="0"/>
              <a:t>摩尔</a:t>
            </a:r>
            <a:r>
              <a:rPr lang="zh-CN" altLang="zh-CN" b="1" dirty="0" smtClean="0"/>
              <a:t>定律</a:t>
            </a:r>
            <a:endParaRPr lang="en-US" altLang="zh-CN" b="1" dirty="0" smtClean="0"/>
          </a:p>
          <a:p>
            <a:pPr marL="0" indent="0">
              <a:buNone/>
            </a:pPr>
            <a:r>
              <a:rPr lang="en-US" altLang="zh-CN" dirty="0" smtClean="0"/>
              <a:t>        Intel</a:t>
            </a:r>
            <a:r>
              <a:rPr lang="zh-CN" altLang="zh-CN" dirty="0"/>
              <a:t>公司创始人之一的</a:t>
            </a:r>
            <a:r>
              <a:rPr lang="en-US" altLang="zh-CN" dirty="0"/>
              <a:t>Gordon Moore</a:t>
            </a:r>
            <a:r>
              <a:rPr lang="zh-CN" altLang="zh-CN" dirty="0"/>
              <a:t>提出了著名的</a:t>
            </a:r>
            <a:r>
              <a:rPr lang="zh-CN" altLang="zh-CN" dirty="0" smtClean="0"/>
              <a:t>“摩尔定律”</a:t>
            </a:r>
            <a:r>
              <a:rPr lang="zh-CN" altLang="en-US" dirty="0" smtClean="0"/>
              <a:t>：</a:t>
            </a:r>
            <a:r>
              <a:rPr lang="zh-CN" altLang="zh-CN" dirty="0" smtClean="0"/>
              <a:t>集成电路</a:t>
            </a:r>
            <a:r>
              <a:rPr lang="en-US" altLang="zh-CN" dirty="0"/>
              <a:t>(IC)</a:t>
            </a:r>
            <a:r>
              <a:rPr lang="zh-CN" altLang="zh-CN" dirty="0"/>
              <a:t>上可容纳的晶体管数目，约每隔</a:t>
            </a:r>
            <a:r>
              <a:rPr lang="en-US" altLang="zh-CN" dirty="0"/>
              <a:t>18</a:t>
            </a:r>
            <a:r>
              <a:rPr lang="zh-CN" altLang="zh-CN" dirty="0"/>
              <a:t>个月便会增加一倍，性能也将提升一倍</a:t>
            </a:r>
            <a:r>
              <a:rPr lang="zh-CN" altLang="zh-CN" dirty="0" smtClean="0"/>
              <a:t>。</a:t>
            </a:r>
            <a:endParaRPr lang="en-US" altLang="zh-CN" dirty="0" smtClean="0"/>
          </a:p>
          <a:p>
            <a:pPr marL="0" indent="0">
              <a:buNone/>
            </a:pPr>
            <a:r>
              <a:rPr lang="en-US" altLang="zh-CN" dirty="0" smtClean="0"/>
              <a:t>        </a:t>
            </a:r>
            <a:r>
              <a:rPr lang="zh-CN" altLang="zh-CN" dirty="0" smtClean="0"/>
              <a:t>摩尔</a:t>
            </a:r>
            <a:r>
              <a:rPr lang="zh-CN" altLang="zh-CN" dirty="0"/>
              <a:t>定律</a:t>
            </a:r>
            <a:r>
              <a:rPr lang="zh-CN" altLang="zh-CN" dirty="0" smtClean="0"/>
              <a:t>延伸为</a:t>
            </a:r>
            <a:r>
              <a:rPr lang="zh-CN" altLang="zh-CN" dirty="0"/>
              <a:t>：若在相同面积的单晶硅圆片下生产同样规格的集成电路，每隔一年半，集成电路产量就可增加一倍，换算为成本，即每隔一年半成本可降低一半。</a:t>
            </a:r>
            <a:endParaRPr lang="en-US" altLang="zh-CN" dirty="0" smtClean="0"/>
          </a:p>
          <a:p>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34612619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98667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buNone/>
            </a:pPr>
            <a:r>
              <a:rPr lang="en-US" altLang="zh-CN" dirty="0" smtClean="0"/>
              <a:t>         </a:t>
            </a:r>
            <a:r>
              <a:rPr lang="zh-CN" altLang="zh-CN" dirty="0" smtClean="0"/>
              <a:t>摩尔</a:t>
            </a:r>
            <a:r>
              <a:rPr lang="zh-CN" altLang="zh-CN" dirty="0"/>
              <a:t>定律的意义在于鞭策</a:t>
            </a:r>
            <a:r>
              <a:rPr lang="en-US" altLang="zh-CN" dirty="0"/>
              <a:t>IC</a:t>
            </a:r>
            <a:r>
              <a:rPr lang="zh-CN" altLang="zh-CN" dirty="0"/>
              <a:t>制造商不断改进技术和工艺、努力达到该定律目标的动力，促进</a:t>
            </a:r>
            <a:r>
              <a:rPr lang="en-US" altLang="zh-CN" dirty="0"/>
              <a:t>IC</a:t>
            </a:r>
            <a:r>
              <a:rPr lang="zh-CN" altLang="zh-CN" dirty="0"/>
              <a:t>产品持续降低成本、提升性能和增加功能。预计在未来</a:t>
            </a:r>
            <a:r>
              <a:rPr lang="en-US" altLang="zh-CN" dirty="0"/>
              <a:t>10</a:t>
            </a:r>
            <a:r>
              <a:rPr lang="zh-CN" altLang="zh-CN" dirty="0"/>
              <a:t>至</a:t>
            </a:r>
            <a:r>
              <a:rPr lang="en-US" altLang="zh-CN" dirty="0"/>
              <a:t>15</a:t>
            </a:r>
            <a:r>
              <a:rPr lang="zh-CN" altLang="zh-CN" dirty="0"/>
              <a:t>年仍然适用</a:t>
            </a:r>
            <a:r>
              <a:rPr lang="zh-CN" altLang="zh-CN" dirty="0" smtClean="0"/>
              <a:t>。</a:t>
            </a:r>
            <a:endParaRPr lang="en-US" altLang="zh-CN" dirty="0" smtClean="0"/>
          </a:p>
          <a:p>
            <a:r>
              <a:rPr lang="zh-CN" altLang="zh-CN" b="1" dirty="0"/>
              <a:t>后摩尔时代的计算机技术</a:t>
            </a:r>
            <a:r>
              <a:rPr lang="zh-CN" altLang="zh-CN" b="1" dirty="0" smtClean="0"/>
              <a:t>热点</a:t>
            </a:r>
            <a:endParaRPr lang="en-US" altLang="zh-CN" b="1" dirty="0" smtClean="0"/>
          </a:p>
          <a:p>
            <a:pPr marL="301943" lvl="1" indent="0">
              <a:buNone/>
            </a:pPr>
            <a:r>
              <a:rPr lang="en-US" altLang="zh-CN" dirty="0" smtClean="0"/>
              <a:t>        </a:t>
            </a:r>
            <a:r>
              <a:rPr lang="zh-CN" altLang="zh-CN" dirty="0" smtClean="0"/>
              <a:t>将</a:t>
            </a:r>
            <a:r>
              <a:rPr lang="zh-CN" altLang="zh-CN" dirty="0"/>
              <a:t>在三个技术领域取得重要进展：光互联、</a:t>
            </a:r>
            <a:r>
              <a:rPr lang="en-US" altLang="zh-CN" dirty="0"/>
              <a:t>3</a:t>
            </a:r>
            <a:r>
              <a:rPr lang="zh-CN" altLang="zh-CN" dirty="0"/>
              <a:t>维芯片和基于处理的加速器。</a:t>
            </a:r>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4314840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07505" y="2780928"/>
            <a:ext cx="5256583" cy="3450696"/>
          </a:xfrm>
        </p:spPr>
        <p:txBody>
          <a:bodyPr>
            <a:normAutofit fontScale="92500" lnSpcReduction="10000"/>
          </a:bodyPr>
          <a:lstStyle/>
          <a:p>
            <a:r>
              <a:rPr lang="en-US" altLang="zh-CN" b="1" dirty="0"/>
              <a:t>1</a:t>
            </a:r>
            <a:r>
              <a:rPr lang="zh-CN" altLang="zh-CN" b="1" dirty="0"/>
              <a:t>．</a:t>
            </a:r>
            <a:r>
              <a:rPr lang="en-US" altLang="zh-CN" b="1" dirty="0"/>
              <a:t>1</a:t>
            </a:r>
            <a:r>
              <a:rPr lang="zh-CN" altLang="zh-CN" b="1" dirty="0"/>
              <a:t>．</a:t>
            </a:r>
            <a:r>
              <a:rPr lang="en-US" altLang="zh-CN" b="1" dirty="0"/>
              <a:t>3  </a:t>
            </a:r>
            <a:r>
              <a:rPr lang="zh-CN" altLang="zh-CN" b="1" dirty="0"/>
              <a:t>现代计算模型</a:t>
            </a:r>
            <a:endParaRPr lang="zh-CN" altLang="zh-CN" dirty="0"/>
          </a:p>
          <a:p>
            <a:r>
              <a:rPr lang="zh-CN" altLang="zh-CN" b="1" dirty="0" smtClean="0"/>
              <a:t>图灵机</a:t>
            </a:r>
            <a:endParaRPr lang="zh-CN" altLang="zh-CN" dirty="0"/>
          </a:p>
          <a:p>
            <a:pPr lvl="1"/>
            <a:r>
              <a:rPr lang="zh-CN" altLang="zh-CN" dirty="0"/>
              <a:t>英国数学家艾伦•麦席森•图灵</a:t>
            </a:r>
            <a:r>
              <a:rPr lang="en-US" altLang="zh-CN" dirty="0"/>
              <a:t>(Alan </a:t>
            </a:r>
            <a:r>
              <a:rPr lang="en-US" altLang="zh-CN" dirty="0" err="1"/>
              <a:t>Mathison</a:t>
            </a:r>
            <a:r>
              <a:rPr lang="en-US" altLang="zh-CN" dirty="0"/>
              <a:t> Turing)</a:t>
            </a:r>
            <a:r>
              <a:rPr lang="zh-CN" altLang="zh-CN" dirty="0"/>
              <a:t>于</a:t>
            </a:r>
            <a:r>
              <a:rPr lang="en-US" altLang="zh-CN" dirty="0"/>
              <a:t>1936</a:t>
            </a:r>
            <a:r>
              <a:rPr lang="zh-CN" altLang="zh-CN" dirty="0"/>
              <a:t>年提出的一种抽象计算模型，其基本思想是用机器来模拟人们用纸笔进行数学运算的过程</a:t>
            </a:r>
            <a:r>
              <a:rPr lang="zh-CN" altLang="zh-CN" dirty="0" smtClean="0"/>
              <a:t>。</a:t>
            </a:r>
            <a:endParaRPr lang="en-US" altLang="zh-CN" dirty="0" smtClean="0"/>
          </a:p>
          <a:p>
            <a:pPr lvl="1"/>
            <a:r>
              <a:rPr lang="zh-CN" altLang="zh-CN" dirty="0"/>
              <a:t>图灵机是用数学方法精确定义的计算模型</a:t>
            </a:r>
            <a:r>
              <a:rPr lang="zh-CN" altLang="zh-CN" dirty="0" smtClean="0"/>
              <a:t>。</a:t>
            </a:r>
            <a:endParaRPr lang="en-US" altLang="zh-CN" dirty="0" smtClean="0"/>
          </a:p>
          <a:p>
            <a:pPr lvl="1"/>
            <a:r>
              <a:rPr lang="zh-CN" altLang="zh-CN" dirty="0" smtClean="0"/>
              <a:t>现代</a:t>
            </a:r>
            <a:r>
              <a:rPr lang="zh-CN" altLang="zh-CN" dirty="0"/>
              <a:t>电子计算机其实就是一种通用图灵机，它能接受一段描述其他图灵机的程序并运行，以实现该程序所描述的算法。</a:t>
            </a:r>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2636912"/>
            <a:ext cx="3096344" cy="3809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45602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b="1" dirty="0"/>
              <a:t>冯•诺依曼</a:t>
            </a:r>
            <a:r>
              <a:rPr lang="zh-CN" altLang="zh-CN" b="1" dirty="0" smtClean="0"/>
              <a:t>体系结构</a:t>
            </a:r>
            <a:endParaRPr lang="en-US" altLang="zh-CN" b="1" dirty="0" smtClean="0"/>
          </a:p>
          <a:p>
            <a:pPr lvl="1"/>
            <a:r>
              <a:rPr lang="zh-CN" altLang="zh-CN" dirty="0"/>
              <a:t>冯•诺伊曼</a:t>
            </a:r>
            <a:r>
              <a:rPr lang="en-US" altLang="zh-CN" dirty="0"/>
              <a:t>(John von Neumann)</a:t>
            </a:r>
            <a:r>
              <a:rPr lang="zh-CN" altLang="zh-CN" dirty="0"/>
              <a:t>于</a:t>
            </a:r>
            <a:r>
              <a:rPr lang="en-US" altLang="zh-CN" dirty="0"/>
              <a:t>1945</a:t>
            </a:r>
            <a:r>
              <a:rPr lang="zh-CN" altLang="zh-CN" dirty="0"/>
              <a:t>年</a:t>
            </a:r>
            <a:r>
              <a:rPr lang="en-US" altLang="zh-CN" dirty="0"/>
              <a:t>6</a:t>
            </a:r>
            <a:r>
              <a:rPr lang="zh-CN" altLang="zh-CN" dirty="0"/>
              <a:t>月发表了一份长达</a:t>
            </a:r>
            <a:r>
              <a:rPr lang="en-US" altLang="zh-CN" dirty="0"/>
              <a:t>101</a:t>
            </a:r>
            <a:r>
              <a:rPr lang="zh-CN" altLang="zh-CN" dirty="0"/>
              <a:t>页的报告，提出了著名的冯•诺伊曼结构</a:t>
            </a:r>
            <a:r>
              <a:rPr lang="en-US" altLang="zh-CN" dirty="0"/>
              <a:t>(</a:t>
            </a:r>
            <a:r>
              <a:rPr lang="zh-CN" altLang="zh-CN" dirty="0"/>
              <a:t>程序存储体系结构</a:t>
            </a:r>
            <a:r>
              <a:rPr lang="en-US" altLang="zh-CN" dirty="0"/>
              <a:t>)</a:t>
            </a:r>
            <a:r>
              <a:rPr lang="zh-CN" altLang="zh-CN" dirty="0" smtClean="0"/>
              <a:t>。</a:t>
            </a:r>
            <a:endParaRPr lang="en-US" altLang="zh-CN" dirty="0"/>
          </a:p>
          <a:p>
            <a:pPr lvl="1"/>
            <a:r>
              <a:rPr lang="zh-CN" altLang="zh-CN" dirty="0"/>
              <a:t>冯•</a:t>
            </a:r>
            <a:r>
              <a:rPr lang="zh-CN" altLang="zh-CN" dirty="0" smtClean="0"/>
              <a:t>诺伊曼</a:t>
            </a:r>
            <a:r>
              <a:rPr lang="zh-CN" altLang="zh-CN" dirty="0"/>
              <a:t>体系结构</a:t>
            </a:r>
            <a:r>
              <a:rPr lang="zh-CN" altLang="zh-CN" dirty="0" smtClean="0"/>
              <a:t>包含</a:t>
            </a:r>
            <a:r>
              <a:rPr lang="zh-CN" altLang="zh-CN" dirty="0"/>
              <a:t>三个要点：</a:t>
            </a:r>
            <a:r>
              <a:rPr lang="en-US" altLang="zh-CN" dirty="0"/>
              <a:t>    </a:t>
            </a:r>
            <a:endParaRPr lang="en-US" altLang="zh-CN" dirty="0" smtClean="0"/>
          </a:p>
          <a:p>
            <a:pPr lvl="2"/>
            <a:r>
              <a:rPr lang="zh-CN" altLang="zh-CN" dirty="0" smtClean="0"/>
              <a:t>进制数</a:t>
            </a:r>
            <a:r>
              <a:rPr lang="zh-CN" altLang="zh-CN" dirty="0"/>
              <a:t>的形式表示数据和指令</a:t>
            </a:r>
            <a:r>
              <a:rPr lang="zh-CN" altLang="zh-CN" dirty="0" smtClean="0"/>
              <a:t>；</a:t>
            </a:r>
            <a:endParaRPr lang="en-US" altLang="zh-CN" dirty="0" smtClean="0"/>
          </a:p>
          <a:p>
            <a:pPr lvl="2"/>
            <a:r>
              <a:rPr lang="zh-CN" altLang="zh-CN" dirty="0" smtClean="0"/>
              <a:t>将</a:t>
            </a:r>
            <a:r>
              <a:rPr lang="zh-CN" altLang="zh-CN" dirty="0"/>
              <a:t>指令和数据按执行顺序都存放在存储器中</a:t>
            </a:r>
            <a:r>
              <a:rPr lang="zh-CN" altLang="zh-CN" dirty="0" smtClean="0"/>
              <a:t>；</a:t>
            </a:r>
            <a:endParaRPr lang="en-US" altLang="zh-CN" dirty="0" smtClean="0"/>
          </a:p>
          <a:p>
            <a:pPr lvl="2"/>
            <a:r>
              <a:rPr lang="zh-CN" altLang="zh-CN" dirty="0" smtClean="0"/>
              <a:t>由</a:t>
            </a:r>
            <a:r>
              <a:rPr lang="zh-CN" altLang="zh-CN" dirty="0"/>
              <a:t>控制器、运算器、存储器、输入设备和输出设备五大部分组成计算机。</a:t>
            </a:r>
          </a:p>
          <a:p>
            <a:pPr lvl="1"/>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7302959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497" y="2675466"/>
            <a:ext cx="4968551" cy="3849877"/>
          </a:xfrm>
        </p:spPr>
        <p:txBody>
          <a:bodyPr>
            <a:normAutofit/>
          </a:bodyPr>
          <a:lstStyle/>
          <a:p>
            <a:pPr lvl="1"/>
            <a:r>
              <a:rPr lang="zh-CN" altLang="zh-CN" dirty="0"/>
              <a:t>冯•诺依曼提出的体系结构奠定了现代计算机结构</a:t>
            </a:r>
            <a:r>
              <a:rPr lang="zh-CN" altLang="zh-CN" dirty="0" smtClean="0"/>
              <a:t>理论</a:t>
            </a:r>
            <a:endParaRPr lang="en-US" altLang="zh-CN" dirty="0"/>
          </a:p>
          <a:p>
            <a:pPr lvl="1"/>
            <a:r>
              <a:rPr lang="en-US" altLang="zh-CN" dirty="0"/>
              <a:t>CPU</a:t>
            </a:r>
            <a:r>
              <a:rPr lang="zh-CN" altLang="zh-CN" dirty="0"/>
              <a:t>与内存分开会导致所谓的“冯•诺伊曼瓶颈</a:t>
            </a:r>
            <a:r>
              <a:rPr lang="zh-CN" altLang="zh-CN" dirty="0" smtClean="0"/>
              <a:t>”</a:t>
            </a:r>
            <a:r>
              <a:rPr lang="zh-CN" altLang="en-US" dirty="0" smtClean="0"/>
              <a:t>，</a:t>
            </a:r>
            <a:r>
              <a:rPr lang="zh-CN" altLang="zh-CN" dirty="0"/>
              <a:t>在</a:t>
            </a:r>
            <a:r>
              <a:rPr lang="en-US" altLang="zh-CN" dirty="0"/>
              <a:t>CPU</a:t>
            </a:r>
            <a:r>
              <a:rPr lang="zh-CN" altLang="zh-CN" dirty="0"/>
              <a:t>与内存之间增加高速缓冲存储器</a:t>
            </a:r>
            <a:r>
              <a:rPr lang="en-US" altLang="zh-CN" dirty="0"/>
              <a:t>(Cache)</a:t>
            </a:r>
            <a:r>
              <a:rPr lang="zh-CN" altLang="zh-CN" dirty="0"/>
              <a:t>能缓解冯•诺伊曼瓶颈</a:t>
            </a:r>
            <a:r>
              <a:rPr lang="zh-CN" altLang="zh-CN" dirty="0" smtClean="0"/>
              <a:t>问题</a:t>
            </a:r>
            <a:r>
              <a:rPr lang="zh-CN" altLang="en-US" dirty="0" smtClean="0"/>
              <a:t>；</a:t>
            </a:r>
            <a:endParaRPr lang="en-US" altLang="zh-CN" dirty="0" smtClean="0"/>
          </a:p>
          <a:p>
            <a:pPr lvl="1"/>
            <a:r>
              <a:rPr lang="zh-CN" altLang="zh-CN" dirty="0"/>
              <a:t>另一种缺陷是：一个设计不良的程序可能会伤害自己、其他程序甚或是操作系统，导致宕机。</a:t>
            </a:r>
            <a:endParaRPr lang="en-US" altLang="zh-CN" dirty="0" smtClean="0"/>
          </a:p>
          <a:p>
            <a:pPr lvl="1"/>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2492896"/>
            <a:ext cx="3600400" cy="424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41567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t>非冯•诺依曼</a:t>
            </a:r>
            <a:r>
              <a:rPr lang="zh-CN" altLang="zh-CN" b="1" dirty="0" smtClean="0"/>
              <a:t>结构</a:t>
            </a:r>
            <a:endParaRPr lang="en-US" altLang="zh-CN" b="1" dirty="0" smtClean="0"/>
          </a:p>
          <a:p>
            <a:pPr lvl="1"/>
            <a:r>
              <a:rPr lang="zh-CN" altLang="zh-CN" dirty="0"/>
              <a:t>提出了若干非冯•诺依曼型的程序设计语言，并探索了适合于这类语言的新型计算机系统结构</a:t>
            </a:r>
            <a:r>
              <a:rPr lang="zh-CN" altLang="zh-CN" dirty="0" smtClean="0"/>
              <a:t>，</a:t>
            </a:r>
            <a:r>
              <a:rPr lang="zh-CN" altLang="en-US" dirty="0" smtClean="0"/>
              <a:t>以</a:t>
            </a:r>
            <a:r>
              <a:rPr lang="zh-CN" altLang="zh-CN" dirty="0" smtClean="0"/>
              <a:t>脱离冯</a:t>
            </a:r>
            <a:r>
              <a:rPr lang="zh-CN" altLang="zh-CN" dirty="0"/>
              <a:t>•诺依曼原有的计算机模式，</a:t>
            </a:r>
            <a:r>
              <a:rPr lang="zh-CN" altLang="zh-CN" dirty="0" smtClean="0"/>
              <a:t>寻求新型</a:t>
            </a:r>
            <a:r>
              <a:rPr lang="zh-CN" altLang="zh-CN" dirty="0"/>
              <a:t>计算机模型</a:t>
            </a:r>
            <a:r>
              <a:rPr lang="zh-CN" altLang="zh-CN" dirty="0" smtClean="0"/>
              <a:t>：</a:t>
            </a:r>
            <a:endParaRPr lang="en-US" altLang="zh-CN" dirty="0" smtClean="0"/>
          </a:p>
          <a:p>
            <a:pPr lvl="2"/>
            <a:r>
              <a:rPr lang="zh-CN" altLang="zh-CN" b="1" dirty="0"/>
              <a:t>数据驱动</a:t>
            </a:r>
            <a:r>
              <a:rPr lang="zh-CN" altLang="zh-CN" b="1" dirty="0" smtClean="0"/>
              <a:t>模型</a:t>
            </a:r>
            <a:endParaRPr lang="en-US" altLang="zh-CN" b="1" dirty="0" smtClean="0"/>
          </a:p>
          <a:p>
            <a:pPr lvl="2"/>
            <a:r>
              <a:rPr lang="zh-CN" altLang="zh-CN" b="1" dirty="0"/>
              <a:t>需求驱动</a:t>
            </a:r>
            <a:r>
              <a:rPr lang="zh-CN" altLang="zh-CN" b="1" dirty="0" smtClean="0"/>
              <a:t>模型</a:t>
            </a:r>
            <a:endParaRPr lang="en-US" altLang="zh-CN" b="1" dirty="0" smtClean="0"/>
          </a:p>
          <a:p>
            <a:pPr lvl="2"/>
            <a:r>
              <a:rPr lang="zh-CN" altLang="zh-CN" b="1" dirty="0"/>
              <a:t>模式匹配驱动模型</a:t>
            </a:r>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12685424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b="1" dirty="0"/>
              <a:t>网络</a:t>
            </a:r>
            <a:r>
              <a:rPr lang="zh-CN" altLang="zh-CN" b="1" dirty="0" smtClean="0"/>
              <a:t>计算</a:t>
            </a:r>
            <a:endParaRPr lang="en-US" altLang="zh-CN" b="1" dirty="0" smtClean="0"/>
          </a:p>
          <a:p>
            <a:pPr lvl="1"/>
            <a:r>
              <a:rPr lang="zh-CN" altLang="zh-CN" dirty="0"/>
              <a:t>网络计算</a:t>
            </a:r>
            <a:r>
              <a:rPr lang="en-US" altLang="zh-CN" dirty="0"/>
              <a:t>(Network Computing)</a:t>
            </a:r>
            <a:r>
              <a:rPr lang="zh-CN" altLang="zh-CN" dirty="0"/>
              <a:t>是把网络连接起来的各种自治资源和系统组合起来，以实现资源共享、协同工作和联合计算，为各种用户提供基于网络的各类综合性服务</a:t>
            </a:r>
            <a:r>
              <a:rPr lang="zh-CN" altLang="zh-CN" dirty="0" smtClean="0"/>
              <a:t>。</a:t>
            </a:r>
            <a:endParaRPr lang="en-US" altLang="zh-CN" dirty="0" smtClean="0"/>
          </a:p>
          <a:p>
            <a:pPr lvl="1"/>
            <a:r>
              <a:rPr lang="zh-CN" altLang="zh-CN" b="1" dirty="0"/>
              <a:t>企业</a:t>
            </a:r>
            <a:r>
              <a:rPr lang="zh-CN" altLang="zh-CN" b="1" dirty="0" smtClean="0"/>
              <a:t>计算</a:t>
            </a:r>
            <a:r>
              <a:rPr lang="en-US" altLang="zh-CN" b="1" dirty="0" smtClean="0"/>
              <a:t>——</a:t>
            </a:r>
            <a:r>
              <a:rPr lang="zh-CN" altLang="zh-CN" dirty="0"/>
              <a:t>以实现大型组织内部和组织之间的信息共享和协同工作为主要需求而形成的网络计算技术，其核心是</a:t>
            </a:r>
            <a:r>
              <a:rPr lang="en-US" altLang="zh-CN" dirty="0"/>
              <a:t>Client/Server</a:t>
            </a:r>
            <a:r>
              <a:rPr lang="zh-CN" altLang="zh-CN" dirty="0"/>
              <a:t>计算模型和相关的中间件技术</a:t>
            </a:r>
            <a:r>
              <a:rPr lang="zh-CN" altLang="zh-CN" dirty="0" smtClean="0"/>
              <a:t>。</a:t>
            </a:r>
            <a:endParaRPr lang="en-US" altLang="zh-CN" dirty="0" smtClean="0"/>
          </a:p>
          <a:p>
            <a:pPr lvl="1"/>
            <a:r>
              <a:rPr lang="zh-CN" altLang="zh-CN" b="1" dirty="0"/>
              <a:t>网格</a:t>
            </a:r>
            <a:r>
              <a:rPr lang="zh-CN" altLang="zh-CN" b="1" dirty="0" smtClean="0"/>
              <a:t>计算</a:t>
            </a:r>
            <a:r>
              <a:rPr lang="en-US" altLang="zh-CN" b="1" dirty="0" smtClean="0"/>
              <a:t>——</a:t>
            </a:r>
            <a:r>
              <a:rPr lang="zh-CN" altLang="zh-CN" dirty="0"/>
              <a:t>利用互联网把分散在不同地理位置的电脑组织成一个“虚拟的超级计算机”，其中每一台参与计算的计算机就是一个“节点”，而整个计算是由成千上万个“节点”组成的“一张网格”</a:t>
            </a:r>
            <a:r>
              <a:rPr lang="zh-CN" altLang="zh-CN" dirty="0" smtClean="0"/>
              <a:t>。</a:t>
            </a:r>
            <a:endParaRPr lang="en-US" altLang="zh-CN" dirty="0" smtClean="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18302836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2"/>
            <a:r>
              <a:rPr lang="zh-CN" altLang="zh-CN" b="1" dirty="0"/>
              <a:t>对等计算</a:t>
            </a:r>
            <a:r>
              <a:rPr lang="en-US" altLang="zh-CN" b="1" dirty="0"/>
              <a:t>——</a:t>
            </a:r>
            <a:r>
              <a:rPr lang="zh-CN" altLang="zh-CN" dirty="0"/>
              <a:t>网络上的所有节点都可以“平等”共享其他节点的计算资源。所有网络节点上的设备都可以建立</a:t>
            </a:r>
            <a:r>
              <a:rPr lang="en-US" altLang="zh-CN" dirty="0"/>
              <a:t>P2P</a:t>
            </a:r>
            <a:r>
              <a:rPr lang="zh-CN" altLang="zh-CN" dirty="0"/>
              <a:t>对话。</a:t>
            </a:r>
            <a:endParaRPr lang="en-US" altLang="zh-CN" dirty="0"/>
          </a:p>
          <a:p>
            <a:pPr lvl="2"/>
            <a:r>
              <a:rPr lang="zh-CN" altLang="zh-CN" b="1" dirty="0"/>
              <a:t>普及计算</a:t>
            </a:r>
            <a:r>
              <a:rPr lang="en-US" altLang="zh-CN" b="1" dirty="0"/>
              <a:t>——</a:t>
            </a:r>
            <a:r>
              <a:rPr lang="zh-CN" altLang="zh-CN" dirty="0"/>
              <a:t>强调人与计算环境的紧密联系，使计算机和网络更有效地融入人们的生活</a:t>
            </a:r>
            <a:r>
              <a:rPr lang="en-US" altLang="zh-CN" dirty="0"/>
              <a:t>,</a:t>
            </a:r>
            <a:r>
              <a:rPr lang="zh-CN" altLang="zh-CN" dirty="0"/>
              <a:t>让人们在任何时间、任何地点都能方便快捷地获得网络计算提供的各种服务。</a:t>
            </a:r>
            <a:endParaRPr lang="en-US" altLang="zh-CN" dirty="0"/>
          </a:p>
          <a:p>
            <a:pPr lvl="2"/>
            <a:r>
              <a:rPr lang="zh-CN" altLang="zh-CN" b="1" dirty="0"/>
              <a:t>云计算</a:t>
            </a:r>
            <a:r>
              <a:rPr lang="en-US" altLang="zh-CN" b="1" dirty="0"/>
              <a:t>——</a:t>
            </a:r>
            <a:r>
              <a:rPr lang="zh-CN" altLang="zh-CN" dirty="0"/>
              <a:t>是一种基于互联网的计算新方式，通过互联网上异构、自治的服务为个人和企业用户提供按需即取的计算。</a:t>
            </a:r>
            <a:endParaRPr lang="zh-CN" altLang="en-US" dirty="0"/>
          </a:p>
          <a:p>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21380560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4182534"/>
          </a:xfrm>
        </p:spPr>
        <p:txBody>
          <a:bodyPr>
            <a:normAutofit fontScale="92500" lnSpcReduction="20000"/>
          </a:bodyPr>
          <a:lstStyle/>
          <a:p>
            <a:r>
              <a:rPr lang="en-US" altLang="zh-CN" b="1" dirty="0"/>
              <a:t>1.1.4  </a:t>
            </a:r>
            <a:r>
              <a:rPr lang="zh-CN" altLang="en-US" b="1" dirty="0"/>
              <a:t>我</a:t>
            </a:r>
            <a:r>
              <a:rPr lang="zh-CN" altLang="zh-CN" b="1" dirty="0" smtClean="0"/>
              <a:t>国</a:t>
            </a:r>
            <a:r>
              <a:rPr lang="zh-CN" altLang="zh-CN" b="1" dirty="0"/>
              <a:t>计算机技术的</a:t>
            </a:r>
            <a:r>
              <a:rPr lang="zh-CN" altLang="zh-CN" b="1" dirty="0" smtClean="0"/>
              <a:t>发展</a:t>
            </a:r>
            <a:endParaRPr lang="en-US" altLang="zh-CN" b="1" dirty="0" smtClean="0"/>
          </a:p>
          <a:p>
            <a:pPr lvl="1"/>
            <a:r>
              <a:rPr lang="zh-CN" altLang="zh-CN" b="1" dirty="0"/>
              <a:t>我国计算机系统和高性能计算机的</a:t>
            </a:r>
            <a:r>
              <a:rPr lang="zh-CN" altLang="zh-CN" b="1" dirty="0" smtClean="0"/>
              <a:t>发展</a:t>
            </a:r>
            <a:endParaRPr lang="en-US" altLang="zh-CN" b="1" dirty="0" smtClean="0"/>
          </a:p>
          <a:p>
            <a:pPr lvl="2"/>
            <a:r>
              <a:rPr lang="en-US" altLang="zh-CN" dirty="0"/>
              <a:t>1956</a:t>
            </a:r>
            <a:r>
              <a:rPr lang="zh-CN" altLang="zh-CN" dirty="0"/>
              <a:t>年</a:t>
            </a:r>
            <a:r>
              <a:rPr lang="en-US" altLang="zh-CN" dirty="0"/>
              <a:t>6</a:t>
            </a:r>
            <a:r>
              <a:rPr lang="zh-CN" altLang="zh-CN" dirty="0"/>
              <a:t>月我国制定了“十二年科学技术发展远景规划”，并提出立即筹建研究机构。同年</a:t>
            </a:r>
            <a:r>
              <a:rPr lang="en-US" altLang="zh-CN" dirty="0"/>
              <a:t>8</a:t>
            </a:r>
            <a:r>
              <a:rPr lang="zh-CN" altLang="zh-CN" dirty="0"/>
              <a:t>月国务院正式批准</a:t>
            </a:r>
            <a:r>
              <a:rPr lang="zh-CN" altLang="zh-CN" dirty="0" smtClean="0"/>
              <a:t>成立中国科学院计算技术研究所。</a:t>
            </a:r>
            <a:endParaRPr lang="en-US" altLang="zh-CN" dirty="0" smtClean="0"/>
          </a:p>
          <a:p>
            <a:pPr lvl="2"/>
            <a:r>
              <a:rPr lang="en-US" altLang="zh-CN" dirty="0"/>
              <a:t>1958</a:t>
            </a:r>
            <a:r>
              <a:rPr lang="zh-CN" altLang="zh-CN" dirty="0"/>
              <a:t>年</a:t>
            </a:r>
            <a:r>
              <a:rPr lang="en-US" altLang="zh-CN" dirty="0"/>
              <a:t>8</a:t>
            </a:r>
            <a:r>
              <a:rPr lang="zh-CN" altLang="zh-CN" dirty="0"/>
              <a:t>月，我国成功仿造苏联</a:t>
            </a:r>
            <a:r>
              <a:rPr lang="en-US" altLang="zh-CN" dirty="0"/>
              <a:t>M-3</a:t>
            </a:r>
            <a:r>
              <a:rPr lang="zh-CN" altLang="zh-CN" dirty="0"/>
              <a:t>小型数字电子计算机</a:t>
            </a:r>
            <a:r>
              <a:rPr lang="en-US" altLang="zh-CN" dirty="0"/>
              <a:t>——</a:t>
            </a:r>
            <a:r>
              <a:rPr lang="zh-CN" altLang="zh-CN" dirty="0"/>
              <a:t>“</a:t>
            </a:r>
            <a:r>
              <a:rPr lang="en-US" altLang="zh-CN" dirty="0"/>
              <a:t>103</a:t>
            </a:r>
            <a:r>
              <a:rPr lang="zh-CN" altLang="zh-CN" dirty="0"/>
              <a:t>计算机”，标志着我国第一台通用数字电子计算机已经诞生，运算速度为每秒</a:t>
            </a:r>
            <a:r>
              <a:rPr lang="en-US" altLang="zh-CN" dirty="0"/>
              <a:t>1800</a:t>
            </a:r>
            <a:r>
              <a:rPr lang="zh-CN" altLang="zh-CN" dirty="0"/>
              <a:t>次</a:t>
            </a:r>
            <a:r>
              <a:rPr lang="zh-CN" altLang="zh-CN" dirty="0" smtClean="0"/>
              <a:t>。</a:t>
            </a:r>
            <a:endParaRPr lang="en-US" altLang="zh-CN" dirty="0" smtClean="0"/>
          </a:p>
          <a:p>
            <a:pPr lvl="2"/>
            <a:r>
              <a:rPr lang="en-US" altLang="zh-CN" dirty="0"/>
              <a:t>1965</a:t>
            </a:r>
            <a:r>
              <a:rPr lang="zh-CN" altLang="zh-CN" dirty="0"/>
              <a:t>年研制成功我国第一台</a:t>
            </a:r>
            <a:r>
              <a:rPr lang="en-US" altLang="zh-CN" dirty="0"/>
              <a:t>109</a:t>
            </a:r>
            <a:r>
              <a:rPr lang="zh-CN" altLang="zh-CN" dirty="0"/>
              <a:t>乙型通用晶体管计算机，标志着我国整机研制技术已进入第二代</a:t>
            </a:r>
            <a:r>
              <a:rPr lang="zh-CN" altLang="zh-CN" dirty="0" smtClean="0"/>
              <a:t>。</a:t>
            </a:r>
            <a:endParaRPr lang="en-US" altLang="zh-CN" dirty="0" smtClean="0"/>
          </a:p>
          <a:p>
            <a:pPr lvl="2"/>
            <a:r>
              <a:rPr lang="en-US" altLang="zh-CN" dirty="0"/>
              <a:t>1973</a:t>
            </a:r>
            <a:r>
              <a:rPr lang="zh-CN" altLang="zh-CN" dirty="0" smtClean="0"/>
              <a:t>年研制</a:t>
            </a:r>
            <a:r>
              <a:rPr lang="zh-CN" altLang="en-US" dirty="0" smtClean="0"/>
              <a:t>了</a:t>
            </a:r>
            <a:r>
              <a:rPr lang="zh-CN" altLang="zh-CN" dirty="0" smtClean="0"/>
              <a:t>我国</a:t>
            </a:r>
            <a:r>
              <a:rPr lang="zh-CN" altLang="zh-CN" dirty="0"/>
              <a:t>第一台百万次集成电路电子计算机</a:t>
            </a:r>
            <a:r>
              <a:rPr lang="en-US" altLang="zh-CN" dirty="0"/>
              <a:t>——150</a:t>
            </a:r>
            <a:r>
              <a:rPr lang="zh-CN" altLang="zh-CN" dirty="0"/>
              <a:t>机研制成功，该机字长</a:t>
            </a:r>
            <a:r>
              <a:rPr lang="en-US" altLang="zh-CN" dirty="0"/>
              <a:t>48</a:t>
            </a:r>
            <a:r>
              <a:rPr lang="zh-CN" altLang="zh-CN" dirty="0"/>
              <a:t>位，存储容量</a:t>
            </a:r>
            <a:r>
              <a:rPr lang="en-US" altLang="zh-CN" dirty="0"/>
              <a:t>13KB</a:t>
            </a:r>
            <a:r>
              <a:rPr lang="zh-CN" altLang="zh-CN" dirty="0" smtClean="0"/>
              <a:t>。</a:t>
            </a:r>
            <a:r>
              <a:rPr lang="zh-CN" altLang="zh-CN" dirty="0"/>
              <a:t>标志着我国整机研制技术已进入</a:t>
            </a:r>
            <a:r>
              <a:rPr lang="zh-CN" altLang="zh-CN" dirty="0" smtClean="0"/>
              <a:t>第</a:t>
            </a:r>
            <a:r>
              <a:rPr lang="zh-CN" altLang="en-US" dirty="0" smtClean="0"/>
              <a:t>三</a:t>
            </a:r>
            <a:r>
              <a:rPr lang="zh-CN" altLang="zh-CN" dirty="0" smtClean="0"/>
              <a:t>代。</a:t>
            </a:r>
            <a:endParaRPr lang="en-US" altLang="zh-CN" dirty="0" smtClean="0"/>
          </a:p>
          <a:p>
            <a:pPr lvl="2"/>
            <a:r>
              <a:rPr lang="en-US" altLang="zh-CN" dirty="0"/>
              <a:t>1983</a:t>
            </a:r>
            <a:r>
              <a:rPr lang="zh-CN" altLang="zh-CN" dirty="0"/>
              <a:t>年，国防科技大学研制成功银河</a:t>
            </a:r>
            <a:r>
              <a:rPr lang="en-US" altLang="zh-CN" dirty="0"/>
              <a:t>I</a:t>
            </a:r>
            <a:r>
              <a:rPr lang="zh-CN" altLang="zh-CN" dirty="0"/>
              <a:t>号巨型计算机，运算速度达每秒</a:t>
            </a:r>
            <a:r>
              <a:rPr lang="en-US" altLang="zh-CN" dirty="0"/>
              <a:t>1</a:t>
            </a:r>
            <a:r>
              <a:rPr lang="zh-CN" altLang="zh-CN" dirty="0"/>
              <a:t>亿</a:t>
            </a:r>
            <a:r>
              <a:rPr lang="zh-CN" altLang="zh-CN" dirty="0" smtClean="0"/>
              <a:t>次</a:t>
            </a:r>
            <a:r>
              <a:rPr lang="zh-CN" altLang="en-US" dirty="0" smtClean="0"/>
              <a:t>，标志着我国巨型机研制成功</a:t>
            </a:r>
            <a:endParaRPr lang="zh-CN" altLang="zh-CN"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1991754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4000" b="1" dirty="0">
                <a:latin typeface="Times New Roman" panose="02020603050405020304" pitchFamily="18" charset="0"/>
                <a:cs typeface="Times New Roman" panose="02020603050405020304" pitchFamily="18" charset="0"/>
                <a:hlinkClick r:id="rId2" action="ppaction://hlinksldjump"/>
              </a:rPr>
              <a:t>1.1</a:t>
            </a:r>
            <a:r>
              <a:rPr lang="zh-CN" altLang="zh-CN" sz="4000" b="1" dirty="0">
                <a:latin typeface="Times New Roman" panose="02020603050405020304" pitchFamily="18" charset="0"/>
                <a:cs typeface="Times New Roman" panose="02020603050405020304" pitchFamily="18" charset="0"/>
                <a:hlinkClick r:id="rId2" action="ppaction://hlinksldjump"/>
              </a:rPr>
              <a:t>计算机的发展</a:t>
            </a:r>
            <a:endParaRPr lang="zh-CN" altLang="zh-CN" sz="4000" b="1" dirty="0">
              <a:latin typeface="Times New Roman" panose="02020603050405020304" pitchFamily="18" charset="0"/>
              <a:cs typeface="Times New Roman" panose="02020603050405020304" pitchFamily="18" charset="0"/>
            </a:endParaRPr>
          </a:p>
          <a:p>
            <a:r>
              <a:rPr lang="en-US" altLang="zh-CN" sz="4000" b="1" dirty="0">
                <a:latin typeface="Times New Roman" panose="02020603050405020304" pitchFamily="18" charset="0"/>
                <a:cs typeface="Times New Roman" panose="02020603050405020304" pitchFamily="18" charset="0"/>
                <a:hlinkClick r:id="rId3" action="ppaction://hlinksldjump"/>
              </a:rPr>
              <a:t>1.2</a:t>
            </a:r>
            <a:r>
              <a:rPr lang="zh-CN" altLang="zh-CN" sz="4000" b="1" dirty="0">
                <a:latin typeface="Times New Roman" panose="02020603050405020304" pitchFamily="18" charset="0"/>
                <a:cs typeface="Times New Roman" panose="02020603050405020304" pitchFamily="18" charset="0"/>
                <a:hlinkClick r:id="rId3" action="ppaction://hlinksldjump"/>
              </a:rPr>
              <a:t>计算机的特点、应用和分类</a:t>
            </a:r>
            <a:endParaRPr lang="zh-CN" altLang="zh-CN" sz="4000" dirty="0">
              <a:latin typeface="Times New Roman" panose="02020603050405020304" pitchFamily="18" charset="0"/>
              <a:cs typeface="Times New Roman" panose="02020603050405020304" pitchFamily="18" charset="0"/>
            </a:endParaRPr>
          </a:p>
          <a:p>
            <a:r>
              <a:rPr lang="en-US" altLang="zh-CN" sz="4000" b="1" dirty="0" smtClean="0">
                <a:latin typeface="Times New Roman" panose="02020603050405020304" pitchFamily="18" charset="0"/>
                <a:cs typeface="Times New Roman" panose="02020603050405020304" pitchFamily="18" charset="0"/>
                <a:hlinkClick r:id="rId4" action="ppaction://hlinksldjump"/>
              </a:rPr>
              <a:t>1.3</a:t>
            </a:r>
            <a:r>
              <a:rPr lang="zh-CN" altLang="zh-CN" sz="4000" b="1" dirty="0" smtClean="0">
                <a:latin typeface="Times New Roman" panose="02020603050405020304" pitchFamily="18" charset="0"/>
                <a:cs typeface="Times New Roman" panose="02020603050405020304" pitchFamily="18" charset="0"/>
                <a:hlinkClick r:id="rId4" action="ppaction://hlinksldjump"/>
              </a:rPr>
              <a:t>计算机技术</a:t>
            </a:r>
            <a:r>
              <a:rPr lang="zh-CN" altLang="zh-CN" sz="4000" b="1" dirty="0">
                <a:latin typeface="Times New Roman" panose="02020603050405020304" pitchFamily="18" charset="0"/>
                <a:cs typeface="Times New Roman" panose="02020603050405020304" pitchFamily="18" charset="0"/>
                <a:hlinkClick r:id="rId4" action="ppaction://hlinksldjump"/>
              </a:rPr>
              <a:t>的机遇与挑战</a:t>
            </a:r>
            <a:endParaRPr lang="zh-CN" altLang="zh-CN" sz="4000" b="1" dirty="0">
              <a:latin typeface="Times New Roman" panose="02020603050405020304" pitchFamily="18" charset="0"/>
              <a:cs typeface="Times New Roman" panose="02020603050405020304" pitchFamily="18" charset="0"/>
            </a:endParaRPr>
          </a:p>
          <a:p>
            <a:endParaRPr lang="zh-CN" altLang="en-US" dirty="0"/>
          </a:p>
        </p:txBody>
      </p:sp>
      <p:sp>
        <p:nvSpPr>
          <p:cNvPr id="3" name="标题 2"/>
          <p:cNvSpPr>
            <a:spLocks noGrp="1"/>
          </p:cNvSpPr>
          <p:nvPr>
            <p:ph type="title"/>
          </p:nvPr>
        </p:nvSpPr>
        <p:spPr/>
        <p:txBody>
          <a:bodyPr/>
          <a:lstStyle/>
          <a:p>
            <a:r>
              <a:rPr lang="zh-CN" altLang="zh-CN" b="1" dirty="0"/>
              <a:t>第</a:t>
            </a:r>
            <a:r>
              <a:rPr lang="en-US" altLang="zh-CN" b="1" dirty="0"/>
              <a:t>1</a:t>
            </a:r>
            <a:r>
              <a:rPr lang="zh-CN" altLang="zh-CN" b="1" dirty="0"/>
              <a:t>章</a:t>
            </a:r>
            <a:r>
              <a:rPr lang="en-US" altLang="zh-CN" b="1" dirty="0"/>
              <a:t>  </a:t>
            </a:r>
            <a:r>
              <a:rPr lang="zh-CN" altLang="zh-CN" b="1" dirty="0"/>
              <a:t>计算机概述</a:t>
            </a:r>
            <a:endParaRPr lang="zh-CN" altLang="en-US" dirty="0"/>
          </a:p>
        </p:txBody>
      </p:sp>
    </p:spTree>
    <p:extLst>
      <p:ext uri="{BB962C8B-B14F-4D97-AF65-F5344CB8AC3E}">
        <p14:creationId xmlns:p14="http://schemas.microsoft.com/office/powerpoint/2010/main" val="35679371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1"/>
            <a:r>
              <a:rPr lang="en-US" altLang="zh-CN" dirty="0"/>
              <a:t>1993</a:t>
            </a:r>
            <a:r>
              <a:rPr lang="zh-CN" altLang="zh-CN" dirty="0"/>
              <a:t>年，由国防科技大学研制的银河计算机</a:t>
            </a:r>
            <a:r>
              <a:rPr lang="en-US" altLang="zh-CN" dirty="0"/>
              <a:t>Ⅱ</a:t>
            </a:r>
            <a:r>
              <a:rPr lang="zh-CN" altLang="zh-CN" dirty="0"/>
              <a:t>型通过鉴定，每秒运算</a:t>
            </a:r>
            <a:r>
              <a:rPr lang="en-US" altLang="zh-CN" dirty="0"/>
              <a:t>l0</a:t>
            </a:r>
            <a:r>
              <a:rPr lang="zh-CN" altLang="zh-CN" dirty="0"/>
              <a:t>亿</a:t>
            </a:r>
            <a:r>
              <a:rPr lang="zh-CN" altLang="zh-CN" dirty="0" smtClean="0"/>
              <a:t>次</a:t>
            </a:r>
            <a:r>
              <a:rPr lang="zh-CN" altLang="en-US" dirty="0" smtClean="0"/>
              <a:t>；</a:t>
            </a:r>
            <a:endParaRPr lang="en-US" altLang="zh-CN" dirty="0" smtClean="0"/>
          </a:p>
          <a:p>
            <a:pPr lvl="1"/>
            <a:r>
              <a:rPr lang="en-US" altLang="zh-CN" dirty="0"/>
              <a:t>1995</a:t>
            </a:r>
            <a:r>
              <a:rPr lang="zh-CN" altLang="zh-CN" dirty="0"/>
              <a:t>年，银河</a:t>
            </a:r>
            <a:r>
              <a:rPr lang="en-US" altLang="zh-CN" dirty="0"/>
              <a:t>Ⅲ</a:t>
            </a:r>
            <a:r>
              <a:rPr lang="zh-CN" altLang="zh-CN" dirty="0"/>
              <a:t>型并行巨型计算机通过基准程序的</a:t>
            </a:r>
            <a:r>
              <a:rPr lang="zh-CN" altLang="zh-CN" dirty="0" smtClean="0"/>
              <a:t>测试，</a:t>
            </a:r>
            <a:r>
              <a:rPr lang="zh-CN" altLang="zh-CN" dirty="0"/>
              <a:t>其峰值速度是</a:t>
            </a:r>
            <a:r>
              <a:rPr lang="en-US" altLang="zh-CN" dirty="0"/>
              <a:t>130</a:t>
            </a:r>
            <a:r>
              <a:rPr lang="zh-CN" altLang="zh-CN" dirty="0"/>
              <a:t>亿次</a:t>
            </a:r>
            <a:r>
              <a:rPr lang="zh-CN" altLang="zh-CN" dirty="0" smtClean="0"/>
              <a:t>。</a:t>
            </a:r>
            <a:endParaRPr lang="en-US" altLang="zh-CN" dirty="0" smtClean="0"/>
          </a:p>
          <a:p>
            <a:pPr lvl="1"/>
            <a:r>
              <a:rPr lang="en-US" altLang="zh-CN" dirty="0"/>
              <a:t>1999</a:t>
            </a:r>
            <a:r>
              <a:rPr lang="zh-CN" altLang="zh-CN" dirty="0"/>
              <a:t>年，银河</a:t>
            </a:r>
            <a:r>
              <a:rPr lang="en-US" altLang="zh-CN" dirty="0"/>
              <a:t>Ⅳ</a:t>
            </a:r>
            <a:r>
              <a:rPr lang="zh-CN" altLang="zh-CN" dirty="0"/>
              <a:t>超级计算机系统问世，峰值性能达到每秒</a:t>
            </a:r>
            <a:r>
              <a:rPr lang="en-US" altLang="zh-CN" dirty="0"/>
              <a:t>1.0647</a:t>
            </a:r>
            <a:r>
              <a:rPr lang="zh-CN" altLang="zh-CN" dirty="0"/>
              <a:t>万亿次浮点运算</a:t>
            </a:r>
            <a:r>
              <a:rPr lang="zh-CN" altLang="zh-CN" dirty="0" smtClean="0"/>
              <a:t>。</a:t>
            </a:r>
            <a:endParaRPr lang="en-US" altLang="zh-CN" dirty="0" smtClean="0"/>
          </a:p>
          <a:p>
            <a:pPr lvl="1"/>
            <a:r>
              <a:rPr lang="en-US" altLang="zh-CN" dirty="0"/>
              <a:t>2001</a:t>
            </a:r>
            <a:r>
              <a:rPr lang="zh-CN" altLang="zh-CN" dirty="0"/>
              <a:t>年，曙光</a:t>
            </a:r>
            <a:r>
              <a:rPr lang="en-US" altLang="zh-CN" dirty="0"/>
              <a:t>3000</a:t>
            </a:r>
            <a:r>
              <a:rPr lang="zh-CN" altLang="zh-CN" dirty="0"/>
              <a:t>通用超级并行计算机系统研制成功，快运算速度达每秒</a:t>
            </a:r>
            <a:r>
              <a:rPr lang="en-US" altLang="zh-CN" dirty="0"/>
              <a:t>4032</a:t>
            </a:r>
            <a:r>
              <a:rPr lang="zh-CN" altLang="zh-CN" dirty="0"/>
              <a:t>亿次。</a:t>
            </a:r>
          </a:p>
          <a:p>
            <a:pPr lvl="1"/>
            <a:r>
              <a:rPr lang="en-US" altLang="zh-CN" dirty="0"/>
              <a:t>2009</a:t>
            </a:r>
            <a:r>
              <a:rPr lang="zh-CN" altLang="zh-CN" dirty="0"/>
              <a:t>年</a:t>
            </a:r>
            <a:r>
              <a:rPr lang="zh-CN" altLang="zh-CN" dirty="0" smtClean="0"/>
              <a:t>，</a:t>
            </a:r>
            <a:r>
              <a:rPr lang="zh-CN" altLang="en-US" dirty="0" smtClean="0"/>
              <a:t>我</a:t>
            </a:r>
            <a:r>
              <a:rPr lang="zh-CN" altLang="zh-CN" dirty="0" smtClean="0"/>
              <a:t>国</a:t>
            </a:r>
            <a:r>
              <a:rPr lang="zh-CN" altLang="zh-CN" dirty="0"/>
              <a:t>首台千万亿次超级计算机系统“天河－</a:t>
            </a:r>
            <a:r>
              <a:rPr lang="en-US" altLang="zh-CN" dirty="0"/>
              <a:t>1</a:t>
            </a:r>
            <a:r>
              <a:rPr lang="zh-CN" altLang="zh-CN" dirty="0"/>
              <a:t>”的诞生</a:t>
            </a:r>
            <a:r>
              <a:rPr lang="zh-CN" altLang="zh-CN" dirty="0" smtClean="0"/>
              <a:t>，</a:t>
            </a:r>
            <a:r>
              <a:rPr lang="en-US" altLang="zh-CN" dirty="0"/>
              <a:t> 2010</a:t>
            </a:r>
            <a:r>
              <a:rPr lang="zh-CN" altLang="zh-CN" dirty="0"/>
              <a:t>年升级后的“天河－</a:t>
            </a:r>
            <a:r>
              <a:rPr lang="en-US" altLang="zh-CN" dirty="0"/>
              <a:t>1A</a:t>
            </a:r>
            <a:r>
              <a:rPr lang="zh-CN" altLang="zh-CN" dirty="0"/>
              <a:t>”问鼎</a:t>
            </a:r>
            <a:r>
              <a:rPr lang="en-US" altLang="zh-CN" dirty="0"/>
              <a:t>TOP500</a:t>
            </a:r>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17819318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 y="2636912"/>
            <a:ext cx="3059831" cy="3744416"/>
          </a:xfrm>
        </p:spPr>
        <p:txBody>
          <a:bodyPr>
            <a:normAutofit lnSpcReduction="10000"/>
          </a:bodyPr>
          <a:lstStyle/>
          <a:p>
            <a:pPr lvl="2"/>
            <a:r>
              <a:rPr lang="en-US" altLang="zh-CN" dirty="0"/>
              <a:t>2013</a:t>
            </a:r>
            <a:r>
              <a:rPr lang="zh-CN" altLang="zh-CN" dirty="0"/>
              <a:t>年，我国的“天河二号”</a:t>
            </a:r>
            <a:r>
              <a:rPr lang="en-US" altLang="zh-CN" dirty="0" err="1">
                <a:hlinkClick r:id="rId2" tooltip="超级计算机"/>
              </a:rPr>
              <a:t>超级计算机</a:t>
            </a:r>
            <a:r>
              <a:rPr lang="zh-CN" altLang="zh-CN" dirty="0"/>
              <a:t>以峰值计算速度每秒</a:t>
            </a:r>
            <a:r>
              <a:rPr lang="en-US" altLang="zh-CN" dirty="0"/>
              <a:t>5.49</a:t>
            </a:r>
            <a:r>
              <a:rPr lang="zh-CN" altLang="zh-CN" dirty="0"/>
              <a:t>亿亿次、持续计算速度每秒</a:t>
            </a:r>
            <a:r>
              <a:rPr lang="en-US" altLang="zh-CN" dirty="0"/>
              <a:t>3.39</a:t>
            </a:r>
            <a:r>
              <a:rPr lang="zh-CN" altLang="zh-CN" dirty="0"/>
              <a:t>亿亿次双精度浮点运算的优异性能位居</a:t>
            </a:r>
            <a:r>
              <a:rPr lang="en-US" altLang="zh-CN" dirty="0"/>
              <a:t>TOP500</a:t>
            </a:r>
            <a:r>
              <a:rPr lang="zh-CN" altLang="zh-CN" dirty="0"/>
              <a:t>榜首，至</a:t>
            </a:r>
            <a:r>
              <a:rPr lang="en-US" altLang="zh-CN" dirty="0"/>
              <a:t>2015</a:t>
            </a:r>
            <a:r>
              <a:rPr lang="zh-CN" altLang="zh-CN" dirty="0"/>
              <a:t>年</a:t>
            </a:r>
            <a:r>
              <a:rPr lang="en-US" altLang="zh-CN" dirty="0"/>
              <a:t>6</a:t>
            </a:r>
            <a:r>
              <a:rPr lang="zh-CN" altLang="zh-CN" dirty="0"/>
              <a:t>月“天河二号”实现了</a:t>
            </a:r>
            <a:r>
              <a:rPr lang="en-US" altLang="zh-CN" dirty="0"/>
              <a:t>TOP500</a:t>
            </a:r>
            <a:r>
              <a:rPr lang="zh-CN" altLang="zh-CN" dirty="0"/>
              <a:t>的“五连冠”。</a:t>
            </a:r>
          </a:p>
          <a:p>
            <a:pPr lvl="2"/>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pic>
        <p:nvPicPr>
          <p:cNvPr id="5122" name="Picture 2" descr="d8b8c92a3be0c510d52af15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2775072"/>
            <a:ext cx="5486224" cy="367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4700" y="2589213"/>
            <a:ext cx="5548634" cy="372010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73230" y="2384783"/>
            <a:ext cx="5391471" cy="389773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5274" y="2132856"/>
            <a:ext cx="5728726" cy="3758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6863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nodeType="clickEffect">
                                  <p:stCondLst>
                                    <p:cond delay="0"/>
                                  </p:stCondLst>
                                  <p:childTnLst>
                                    <p:anim calcmode="lin" valueType="num">
                                      <p:cBhvr additive="base">
                                        <p:cTn id="10" dur="500"/>
                                        <p:tgtEl>
                                          <p:spTgt spid="5122"/>
                                        </p:tgtEl>
                                        <p:attrNameLst>
                                          <p:attrName>ppt_x</p:attrName>
                                        </p:attrNameLst>
                                      </p:cBhvr>
                                      <p:tavLst>
                                        <p:tav tm="0">
                                          <p:val>
                                            <p:strVal val="ppt_x"/>
                                          </p:val>
                                        </p:tav>
                                        <p:tav tm="100000">
                                          <p:val>
                                            <p:strVal val="ppt_x"/>
                                          </p:val>
                                        </p:tav>
                                      </p:tavLst>
                                    </p:anim>
                                    <p:anim calcmode="lin" valueType="num">
                                      <p:cBhvr additive="base">
                                        <p:cTn id="11" dur="500"/>
                                        <p:tgtEl>
                                          <p:spTgt spid="5122"/>
                                        </p:tgtEl>
                                        <p:attrNameLst>
                                          <p:attrName>ppt_y</p:attrName>
                                        </p:attrNameLst>
                                      </p:cBhvr>
                                      <p:tavLst>
                                        <p:tav tm="0">
                                          <p:val>
                                            <p:strVal val="ppt_y"/>
                                          </p:val>
                                        </p:tav>
                                        <p:tav tm="100000">
                                          <p:val>
                                            <p:strVal val="1+ppt_h/2"/>
                                          </p:val>
                                        </p:tav>
                                      </p:tavLst>
                                    </p:anim>
                                    <p:set>
                                      <p:cBhvr>
                                        <p:cTn id="12" dur="1" fill="hold">
                                          <p:stCondLst>
                                            <p:cond delay="499"/>
                                          </p:stCondLst>
                                        </p:cTn>
                                        <p:tgtEl>
                                          <p:spTgt spid="512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123"/>
                                        </p:tgtEl>
                                        <p:attrNameLst>
                                          <p:attrName>style.visibility</p:attrName>
                                        </p:attrNameLst>
                                      </p:cBhvr>
                                      <p:to>
                                        <p:strVal val="visible"/>
                                      </p:to>
                                    </p:set>
                                    <p:anim calcmode="lin" valueType="num">
                                      <p:cBhvr additive="base">
                                        <p:cTn id="17" dur="500" fill="hold"/>
                                        <p:tgtEl>
                                          <p:spTgt spid="5123"/>
                                        </p:tgtEl>
                                        <p:attrNameLst>
                                          <p:attrName>ppt_x</p:attrName>
                                        </p:attrNameLst>
                                      </p:cBhvr>
                                      <p:tavLst>
                                        <p:tav tm="0">
                                          <p:val>
                                            <p:strVal val="#ppt_x"/>
                                          </p:val>
                                        </p:tav>
                                        <p:tav tm="100000">
                                          <p:val>
                                            <p:strVal val="#ppt_x"/>
                                          </p:val>
                                        </p:tav>
                                      </p:tavLst>
                                    </p:anim>
                                    <p:anim calcmode="lin" valueType="num">
                                      <p:cBhvr additive="base">
                                        <p:cTn id="1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xit" presetSubtype="1" fill="hold" nodeType="clickEffect">
                                  <p:stCondLst>
                                    <p:cond delay="0"/>
                                  </p:stCondLst>
                                  <p:childTnLst>
                                    <p:animEffect transition="out" filter="wheel(1)">
                                      <p:cBhvr>
                                        <p:cTn id="22" dur="2000"/>
                                        <p:tgtEl>
                                          <p:spTgt spid="5123"/>
                                        </p:tgtEl>
                                      </p:cBhvr>
                                    </p:animEffect>
                                    <p:set>
                                      <p:cBhvr>
                                        <p:cTn id="23" dur="1" fill="hold">
                                          <p:stCondLst>
                                            <p:cond delay="1999"/>
                                          </p:stCondLst>
                                        </p:cTn>
                                        <p:tgtEl>
                                          <p:spTgt spid="512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nodeType="clickEffect">
                                  <p:stCondLst>
                                    <p:cond delay="0"/>
                                  </p:stCondLst>
                                  <p:childTnLst>
                                    <p:set>
                                      <p:cBhvr>
                                        <p:cTn id="27" dur="1" fill="hold">
                                          <p:stCondLst>
                                            <p:cond delay="0"/>
                                          </p:stCondLst>
                                        </p:cTn>
                                        <p:tgtEl>
                                          <p:spTgt spid="5124"/>
                                        </p:tgtEl>
                                        <p:attrNameLst>
                                          <p:attrName>style.visibility</p:attrName>
                                        </p:attrNameLst>
                                      </p:cBhvr>
                                      <p:to>
                                        <p:strVal val="visible"/>
                                      </p:to>
                                    </p:set>
                                    <p:animEffect transition="in" filter="wheel(1)">
                                      <p:cBhvr>
                                        <p:cTn id="28" dur="2000"/>
                                        <p:tgtEl>
                                          <p:spTgt spid="5124"/>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xit" presetSubtype="0" fill="hold" nodeType="clickEffect">
                                  <p:stCondLst>
                                    <p:cond delay="0"/>
                                  </p:stCondLst>
                                  <p:childTnLst>
                                    <p:animEffect transition="out" filter="dissolve">
                                      <p:cBhvr>
                                        <p:cTn id="32" dur="500"/>
                                        <p:tgtEl>
                                          <p:spTgt spid="5124"/>
                                        </p:tgtEl>
                                      </p:cBhvr>
                                    </p:animEffect>
                                    <p:set>
                                      <p:cBhvr>
                                        <p:cTn id="33" dur="1" fill="hold">
                                          <p:stCondLst>
                                            <p:cond delay="499"/>
                                          </p:stCondLst>
                                        </p:cTn>
                                        <p:tgtEl>
                                          <p:spTgt spid="5124"/>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45" presetClass="entr" presetSubtype="0" fill="hold" nodeType="clickEffect">
                                  <p:stCondLst>
                                    <p:cond delay="0"/>
                                  </p:stCondLst>
                                  <p:childTnLst>
                                    <p:set>
                                      <p:cBhvr>
                                        <p:cTn id="37" dur="1" fill="hold">
                                          <p:stCondLst>
                                            <p:cond delay="0"/>
                                          </p:stCondLst>
                                        </p:cTn>
                                        <p:tgtEl>
                                          <p:spTgt spid="5126"/>
                                        </p:tgtEl>
                                        <p:attrNameLst>
                                          <p:attrName>style.visibility</p:attrName>
                                        </p:attrNameLst>
                                      </p:cBhvr>
                                      <p:to>
                                        <p:strVal val="visible"/>
                                      </p:to>
                                    </p:set>
                                    <p:animEffect transition="in" filter="fade">
                                      <p:cBhvr>
                                        <p:cTn id="38" dur="2000"/>
                                        <p:tgtEl>
                                          <p:spTgt spid="5126"/>
                                        </p:tgtEl>
                                      </p:cBhvr>
                                    </p:animEffect>
                                    <p:anim calcmode="lin" valueType="num">
                                      <p:cBhvr>
                                        <p:cTn id="39" dur="2000" fill="hold"/>
                                        <p:tgtEl>
                                          <p:spTgt spid="5126"/>
                                        </p:tgtEl>
                                        <p:attrNameLst>
                                          <p:attrName>ppt_w</p:attrName>
                                        </p:attrNameLst>
                                      </p:cBhvr>
                                      <p:tavLst>
                                        <p:tav tm="0" fmla="#ppt_w*sin(2.5*pi*$)">
                                          <p:val>
                                            <p:fltVal val="0"/>
                                          </p:val>
                                        </p:tav>
                                        <p:tav tm="100000">
                                          <p:val>
                                            <p:fltVal val="1"/>
                                          </p:val>
                                        </p:tav>
                                      </p:tavLst>
                                    </p:anim>
                                    <p:anim calcmode="lin" valueType="num">
                                      <p:cBhvr>
                                        <p:cTn id="40" dur="2000" fill="hold"/>
                                        <p:tgtEl>
                                          <p:spTgt spid="51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640"/>
            <a:ext cx="4368218"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8218" y="-1"/>
            <a:ext cx="4775782" cy="3734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8217" y="3734695"/>
            <a:ext cx="4762341" cy="3164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55" y="3703387"/>
            <a:ext cx="4368217" cy="2501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97614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t>我国的</a:t>
            </a:r>
            <a:r>
              <a:rPr lang="en-US" altLang="zh-CN" b="1" dirty="0"/>
              <a:t>CPU</a:t>
            </a:r>
            <a:r>
              <a:rPr lang="zh-CN" altLang="zh-CN" b="1" dirty="0"/>
              <a:t>芯片技术的</a:t>
            </a:r>
            <a:r>
              <a:rPr lang="zh-CN" altLang="zh-CN" b="1" dirty="0" smtClean="0"/>
              <a:t>发展</a:t>
            </a:r>
            <a:endParaRPr lang="en-US" altLang="zh-CN" b="1" dirty="0" smtClean="0"/>
          </a:p>
          <a:p>
            <a:pPr lvl="1"/>
            <a:r>
              <a:rPr lang="zh-CN" altLang="zh-CN" dirty="0"/>
              <a:t>我国从</a:t>
            </a:r>
            <a:r>
              <a:rPr lang="en-US" altLang="zh-CN" dirty="0"/>
              <a:t>2001</a:t>
            </a:r>
            <a:r>
              <a:rPr lang="zh-CN" altLang="zh-CN" dirty="0"/>
              <a:t>年开始进行</a:t>
            </a:r>
            <a:r>
              <a:rPr lang="en-US" altLang="zh-CN" dirty="0"/>
              <a:t>CPU</a:t>
            </a:r>
            <a:r>
              <a:rPr lang="zh-CN" altLang="zh-CN" dirty="0"/>
              <a:t>芯片——龙芯的研制。</a:t>
            </a:r>
            <a:r>
              <a:rPr lang="en-US" altLang="zh-CN" dirty="0"/>
              <a:t>2002</a:t>
            </a:r>
            <a:r>
              <a:rPr lang="zh-CN" altLang="zh-CN" dirty="0"/>
              <a:t>年，创建了北京神州龙芯集成电路设计</a:t>
            </a:r>
            <a:r>
              <a:rPr lang="zh-CN" altLang="zh-CN" dirty="0" smtClean="0"/>
              <a:t>有限公司</a:t>
            </a:r>
            <a:r>
              <a:rPr lang="zh-CN" altLang="en-US" dirty="0" smtClean="0"/>
              <a:t>；</a:t>
            </a:r>
            <a:endParaRPr lang="en-US" altLang="zh-CN" dirty="0" smtClean="0"/>
          </a:p>
          <a:p>
            <a:pPr lvl="1"/>
            <a:r>
              <a:rPr lang="en-US" altLang="zh-CN" dirty="0"/>
              <a:t>2002</a:t>
            </a:r>
            <a:r>
              <a:rPr lang="zh-CN" altLang="zh-CN" dirty="0"/>
              <a:t>年</a:t>
            </a:r>
            <a:r>
              <a:rPr lang="en-US" altLang="zh-CN" dirty="0"/>
              <a:t>9</a:t>
            </a:r>
            <a:r>
              <a:rPr lang="zh-CN" altLang="zh-CN" dirty="0"/>
              <a:t>月，发布了龙芯</a:t>
            </a:r>
            <a:r>
              <a:rPr lang="en-US" altLang="zh-CN" dirty="0"/>
              <a:t>1</a:t>
            </a:r>
            <a:r>
              <a:rPr lang="zh-CN" altLang="zh-CN" dirty="0"/>
              <a:t>号通用</a:t>
            </a:r>
            <a:r>
              <a:rPr lang="en-US" altLang="zh-CN" dirty="0"/>
              <a:t>CPU</a:t>
            </a:r>
            <a:r>
              <a:rPr lang="zh-CN" altLang="zh-CN" dirty="0"/>
              <a:t>芯片</a:t>
            </a:r>
            <a:r>
              <a:rPr lang="zh-CN" altLang="zh-CN" dirty="0" smtClean="0"/>
              <a:t>。采用</a:t>
            </a:r>
            <a:r>
              <a:rPr lang="en-US" altLang="zh-CN" dirty="0"/>
              <a:t>0.18</a:t>
            </a:r>
            <a:r>
              <a:rPr lang="zh-CN" altLang="zh-CN" dirty="0"/>
              <a:t>微米</a:t>
            </a:r>
            <a:r>
              <a:rPr lang="en-US" altLang="zh-CN" dirty="0"/>
              <a:t>CMOS</a:t>
            </a:r>
            <a:r>
              <a:rPr lang="zh-CN" altLang="zh-CN" dirty="0"/>
              <a:t>工艺实现，定点字长</a:t>
            </a:r>
            <a:r>
              <a:rPr lang="en-US" altLang="zh-CN" dirty="0"/>
              <a:t>32</a:t>
            </a:r>
            <a:r>
              <a:rPr lang="zh-CN" altLang="zh-CN" dirty="0"/>
              <a:t>位，浮点字长</a:t>
            </a:r>
            <a:r>
              <a:rPr lang="en-US" altLang="zh-CN" dirty="0"/>
              <a:t>64</a:t>
            </a:r>
            <a:r>
              <a:rPr lang="zh-CN" altLang="zh-CN" dirty="0"/>
              <a:t>位，主频</a:t>
            </a:r>
            <a:r>
              <a:rPr lang="en-US" altLang="zh-CN" dirty="0"/>
              <a:t>266MHz</a:t>
            </a:r>
            <a:r>
              <a:rPr lang="zh-CN" altLang="zh-CN" dirty="0"/>
              <a:t>，实际运行功耗小于</a:t>
            </a:r>
            <a:r>
              <a:rPr lang="en-US" altLang="zh-CN" dirty="0"/>
              <a:t>0.5</a:t>
            </a:r>
            <a:r>
              <a:rPr lang="zh-CN" altLang="zh-CN" dirty="0" smtClean="0"/>
              <a:t>瓦</a:t>
            </a:r>
            <a:r>
              <a:rPr lang="zh-CN" altLang="en-US" dirty="0" smtClean="0"/>
              <a:t>；</a:t>
            </a:r>
            <a:endParaRPr lang="en-US" altLang="zh-CN" dirty="0" smtClean="0"/>
          </a:p>
          <a:p>
            <a:pPr lvl="1"/>
            <a:r>
              <a:rPr lang="en-US" altLang="zh-CN" dirty="0"/>
              <a:t>2006</a:t>
            </a:r>
            <a:r>
              <a:rPr lang="zh-CN" altLang="zh-CN" dirty="0"/>
              <a:t>年初龙芯</a:t>
            </a:r>
            <a:r>
              <a:rPr lang="en-US" altLang="zh-CN" dirty="0"/>
              <a:t>2E</a:t>
            </a:r>
            <a:r>
              <a:rPr lang="zh-CN" altLang="zh-CN" dirty="0"/>
              <a:t>流片成功。该芯片采用</a:t>
            </a:r>
            <a:r>
              <a:rPr lang="en-US" altLang="zh-CN" dirty="0"/>
              <a:t>90</a:t>
            </a:r>
            <a:r>
              <a:rPr lang="zh-CN" altLang="zh-CN" dirty="0"/>
              <a:t>纳米工艺，主频达到</a:t>
            </a:r>
            <a:r>
              <a:rPr lang="en-US" altLang="zh-CN" dirty="0"/>
              <a:t>1GHz</a:t>
            </a:r>
            <a:r>
              <a:rPr lang="zh-CN" altLang="zh-CN" dirty="0"/>
              <a:t>，实际性能已相当于中、低档的</a:t>
            </a:r>
            <a:r>
              <a:rPr lang="en-US" altLang="zh-CN" dirty="0"/>
              <a:t>Intel</a:t>
            </a:r>
            <a:r>
              <a:rPr lang="zh-CN" altLang="zh-CN" dirty="0"/>
              <a:t>奔腾</a:t>
            </a:r>
            <a:r>
              <a:rPr lang="en-US" altLang="zh-CN" dirty="0"/>
              <a:t>4</a:t>
            </a:r>
            <a:r>
              <a:rPr lang="zh-CN" altLang="zh-CN" dirty="0" smtClean="0"/>
              <a:t>芯片</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4814666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lvl="1"/>
            <a:r>
              <a:rPr lang="en-US" altLang="zh-CN" dirty="0"/>
              <a:t>2008</a:t>
            </a:r>
            <a:r>
              <a:rPr lang="zh-CN" altLang="zh-CN" dirty="0"/>
              <a:t>年末</a:t>
            </a:r>
            <a:r>
              <a:rPr lang="en-US" altLang="zh-CN" dirty="0"/>
              <a:t>4</a:t>
            </a:r>
            <a:r>
              <a:rPr lang="zh-CN" altLang="zh-CN" dirty="0"/>
              <a:t>内核的龙芯</a:t>
            </a:r>
            <a:r>
              <a:rPr lang="en-US" altLang="zh-CN" dirty="0"/>
              <a:t>3A</a:t>
            </a:r>
            <a:r>
              <a:rPr lang="zh-CN" altLang="zh-CN" dirty="0"/>
              <a:t>流片成功，采用</a:t>
            </a:r>
            <a:r>
              <a:rPr lang="en-US" altLang="zh-CN" dirty="0"/>
              <a:t>65</a:t>
            </a:r>
            <a:r>
              <a:rPr lang="zh-CN" altLang="zh-CN" dirty="0"/>
              <a:t>纳米工艺，主频</a:t>
            </a:r>
            <a:r>
              <a:rPr lang="en-US" altLang="zh-CN" dirty="0"/>
              <a:t>1GHz</a:t>
            </a:r>
            <a:r>
              <a:rPr lang="zh-CN" altLang="zh-CN" dirty="0"/>
              <a:t>，晶体管数目达到</a:t>
            </a:r>
            <a:r>
              <a:rPr lang="en-US" altLang="zh-CN" dirty="0"/>
              <a:t>4.25</a:t>
            </a:r>
            <a:r>
              <a:rPr lang="zh-CN" altLang="zh-CN" dirty="0"/>
              <a:t>亿</a:t>
            </a:r>
            <a:r>
              <a:rPr lang="zh-CN" altLang="zh-CN" dirty="0" smtClean="0"/>
              <a:t>个</a:t>
            </a:r>
            <a:r>
              <a:rPr lang="zh-CN" altLang="en-US" dirty="0" smtClean="0"/>
              <a:t>；</a:t>
            </a:r>
            <a:endParaRPr lang="en-US" altLang="zh-CN" dirty="0" smtClean="0"/>
          </a:p>
          <a:p>
            <a:pPr lvl="1"/>
            <a:r>
              <a:rPr lang="en-US" altLang="zh-CN" dirty="0"/>
              <a:t>2009</a:t>
            </a:r>
            <a:r>
              <a:rPr lang="zh-CN" altLang="zh-CN" dirty="0"/>
              <a:t>年，龙芯</a:t>
            </a:r>
            <a:r>
              <a:rPr lang="en-US" altLang="zh-CN" dirty="0"/>
              <a:t>3B</a:t>
            </a:r>
            <a:r>
              <a:rPr lang="zh-CN" altLang="zh-CN" dirty="0"/>
              <a:t>推出，它是首款国产商用</a:t>
            </a:r>
            <a:r>
              <a:rPr lang="en-US" altLang="zh-CN" dirty="0"/>
              <a:t>8</a:t>
            </a:r>
            <a:r>
              <a:rPr lang="zh-CN" altLang="zh-CN" dirty="0"/>
              <a:t>核处理器，主频达到</a:t>
            </a:r>
            <a:r>
              <a:rPr lang="en-US" altLang="zh-CN" dirty="0"/>
              <a:t>1GHz</a:t>
            </a:r>
            <a:r>
              <a:rPr lang="zh-CN" altLang="zh-CN" dirty="0"/>
              <a:t>，支持向量运算加速，峰值计算</a:t>
            </a:r>
            <a:r>
              <a:rPr lang="zh-CN" altLang="zh-CN" dirty="0" smtClean="0"/>
              <a:t>能力</a:t>
            </a:r>
            <a:r>
              <a:rPr lang="en-US" altLang="zh-CN" dirty="0" smtClean="0"/>
              <a:t>128GFLOPS</a:t>
            </a:r>
            <a:r>
              <a:rPr lang="zh-CN" altLang="en-US" dirty="0" smtClean="0"/>
              <a:t>；</a:t>
            </a:r>
            <a:endParaRPr lang="en-US" altLang="zh-CN" dirty="0" smtClean="0"/>
          </a:p>
          <a:p>
            <a:pPr lvl="1"/>
            <a:r>
              <a:rPr lang="en-US" altLang="zh-CN" dirty="0" smtClean="0"/>
              <a:t>2010</a:t>
            </a:r>
            <a:r>
              <a:rPr lang="zh-CN" altLang="zh-CN" dirty="0"/>
              <a:t>年上海高性能集成电路设计中心推出</a:t>
            </a:r>
            <a:r>
              <a:rPr lang="zh-CN" altLang="zh-CN" dirty="0" smtClean="0"/>
              <a:t>了</a:t>
            </a:r>
            <a:r>
              <a:rPr lang="en-US" altLang="zh-CN" dirty="0" smtClean="0"/>
              <a:t>16</a:t>
            </a:r>
            <a:r>
              <a:rPr lang="zh-CN" altLang="zh-CN" dirty="0"/>
              <a:t>核</a:t>
            </a:r>
            <a:r>
              <a:rPr lang="en-US" altLang="zh-CN" dirty="0"/>
              <a:t>CPU</a:t>
            </a:r>
            <a:r>
              <a:rPr lang="zh-CN" altLang="zh-CN" dirty="0"/>
              <a:t>——申威</a:t>
            </a:r>
            <a:r>
              <a:rPr lang="en-US" altLang="zh-CN" dirty="0"/>
              <a:t>SW1600</a:t>
            </a:r>
            <a:r>
              <a:rPr lang="zh-CN" altLang="zh-CN" dirty="0"/>
              <a:t>，其采用</a:t>
            </a:r>
            <a:r>
              <a:rPr lang="en-US" altLang="zh-CN" dirty="0"/>
              <a:t>65nm</a:t>
            </a:r>
            <a:r>
              <a:rPr lang="zh-CN" altLang="zh-CN" dirty="0"/>
              <a:t>工艺和</a:t>
            </a:r>
            <a:r>
              <a:rPr lang="en-US" altLang="zh-CN" dirty="0"/>
              <a:t>64</a:t>
            </a:r>
            <a:r>
              <a:rPr lang="zh-CN" altLang="zh-CN" dirty="0"/>
              <a:t>位</a:t>
            </a:r>
            <a:r>
              <a:rPr lang="en-US" altLang="zh-CN" dirty="0"/>
              <a:t>RISC</a:t>
            </a:r>
            <a:r>
              <a:rPr lang="zh-CN" altLang="zh-CN" dirty="0"/>
              <a:t>架构及自主</a:t>
            </a:r>
            <a:r>
              <a:rPr lang="zh-CN" altLang="zh-CN" dirty="0" smtClean="0"/>
              <a:t>指令集</a:t>
            </a:r>
            <a:r>
              <a:rPr lang="zh-CN" altLang="en-US" dirty="0" smtClean="0"/>
              <a:t>；</a:t>
            </a:r>
            <a:endParaRPr lang="en-US" altLang="zh-CN" dirty="0" smtClean="0"/>
          </a:p>
          <a:p>
            <a:pPr lvl="1"/>
            <a:r>
              <a:rPr lang="en-US" altLang="zh-CN" dirty="0"/>
              <a:t>2015</a:t>
            </a:r>
            <a:r>
              <a:rPr lang="zh-CN" altLang="zh-CN" dirty="0"/>
              <a:t>年</a:t>
            </a:r>
            <a:r>
              <a:rPr lang="en-US" altLang="zh-CN" dirty="0"/>
              <a:t>7</a:t>
            </a:r>
            <a:r>
              <a:rPr lang="zh-CN" altLang="zh-CN" dirty="0" smtClean="0"/>
              <a:t>月正式</a:t>
            </a:r>
            <a:r>
              <a:rPr lang="zh-CN" altLang="zh-CN" dirty="0"/>
              <a:t>推出全新一代“龙芯</a:t>
            </a:r>
            <a:r>
              <a:rPr lang="en-US" altLang="zh-CN" dirty="0"/>
              <a:t>3B2000</a:t>
            </a:r>
            <a:r>
              <a:rPr lang="zh-CN" altLang="zh-CN" dirty="0"/>
              <a:t>”处理器。龙芯</a:t>
            </a:r>
            <a:r>
              <a:rPr lang="en-US" altLang="zh-CN" dirty="0"/>
              <a:t> 3B2000 </a:t>
            </a:r>
            <a:r>
              <a:rPr lang="zh-CN" altLang="zh-CN" dirty="0"/>
              <a:t>使用全新微架构设计——</a:t>
            </a:r>
            <a:r>
              <a:rPr lang="en-US" altLang="zh-CN" dirty="0"/>
              <a:t>64 </a:t>
            </a:r>
            <a:r>
              <a:rPr lang="zh-CN" altLang="zh-CN" dirty="0"/>
              <a:t>位处理器核</a:t>
            </a:r>
            <a:r>
              <a:rPr lang="en-US" altLang="zh-CN" dirty="0"/>
              <a:t> </a:t>
            </a:r>
            <a:r>
              <a:rPr lang="en-US" altLang="zh-CN" dirty="0" smtClean="0"/>
              <a:t>GS464</a:t>
            </a:r>
            <a:r>
              <a:rPr lang="zh-CN" altLang="en-US" dirty="0" smtClean="0"/>
              <a:t>，</a:t>
            </a:r>
            <a:r>
              <a:rPr lang="zh-CN" altLang="zh-CN" dirty="0" smtClean="0"/>
              <a:t>支持</a:t>
            </a:r>
            <a:r>
              <a:rPr lang="zh-CN" altLang="zh-CN" dirty="0"/>
              <a:t>双路</a:t>
            </a:r>
            <a:r>
              <a:rPr lang="en-US" altLang="zh-CN" dirty="0"/>
              <a:t>8</a:t>
            </a:r>
            <a:r>
              <a:rPr lang="zh-CN" altLang="zh-CN" dirty="0"/>
              <a:t>核以及四路</a:t>
            </a:r>
            <a:r>
              <a:rPr lang="en-US" altLang="zh-CN" dirty="0"/>
              <a:t>16</a:t>
            </a:r>
            <a:r>
              <a:rPr lang="zh-CN" altLang="zh-CN" dirty="0"/>
              <a:t>核服务器</a:t>
            </a:r>
            <a:r>
              <a:rPr lang="zh-CN" altLang="zh-CN" dirty="0" smtClean="0"/>
              <a:t>。</a:t>
            </a:r>
            <a:endParaRPr lang="en-US" altLang="zh-CN" dirty="0"/>
          </a:p>
          <a:p>
            <a:pPr marL="301943" lvl="1" indent="0">
              <a:buNone/>
            </a:pPr>
            <a:r>
              <a:rPr lang="zh-CN" altLang="zh-CN" dirty="0" smtClean="0">
                <a:solidFill>
                  <a:srgbClr val="FF0000"/>
                </a:solidFill>
              </a:rPr>
              <a:t>国产</a:t>
            </a:r>
            <a:r>
              <a:rPr lang="en-US" altLang="zh-CN" dirty="0">
                <a:solidFill>
                  <a:srgbClr val="FF0000"/>
                </a:solidFill>
              </a:rPr>
              <a:t>CPU</a:t>
            </a:r>
            <a:r>
              <a:rPr lang="zh-CN" altLang="zh-CN" dirty="0">
                <a:solidFill>
                  <a:srgbClr val="FF0000"/>
                </a:solidFill>
              </a:rPr>
              <a:t>为提高我国信息产业的自主创新能力、改变我国信息领域核心技术受制于人的被动局面做出了杰出贡献。</a:t>
            </a:r>
            <a:endParaRPr lang="zh-CN" altLang="en-US" dirty="0">
              <a:solidFill>
                <a:srgbClr val="FF0000"/>
              </a:solidFill>
            </a:endParaRPr>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12022818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a:t>1.1.4  </a:t>
            </a:r>
            <a:r>
              <a:rPr lang="zh-CN" altLang="zh-CN" b="1" dirty="0"/>
              <a:t>计算机语言的</a:t>
            </a:r>
            <a:r>
              <a:rPr lang="zh-CN" altLang="zh-CN" b="1" dirty="0" smtClean="0"/>
              <a:t>发展</a:t>
            </a:r>
            <a:endParaRPr lang="en-US" altLang="zh-CN" b="1" dirty="0" smtClean="0"/>
          </a:p>
          <a:p>
            <a:pPr marL="0" indent="0">
              <a:buNone/>
            </a:pPr>
            <a:r>
              <a:rPr lang="en-US" altLang="zh-CN" dirty="0" smtClean="0"/>
              <a:t>        </a:t>
            </a:r>
            <a:r>
              <a:rPr lang="zh-CN" altLang="zh-CN" dirty="0" smtClean="0"/>
              <a:t>计算机语言可以分</a:t>
            </a:r>
            <a:r>
              <a:rPr lang="zh-CN" altLang="en-US" dirty="0" smtClean="0"/>
              <a:t>为</a:t>
            </a:r>
            <a:r>
              <a:rPr lang="zh-CN" altLang="zh-CN" dirty="0" smtClean="0"/>
              <a:t>机器语言</a:t>
            </a:r>
            <a:r>
              <a:rPr lang="zh-CN" altLang="zh-CN" dirty="0"/>
              <a:t>，</a:t>
            </a:r>
            <a:r>
              <a:rPr lang="en-US" altLang="zh-CN" dirty="0" err="1">
                <a:hlinkClick r:id="rId2"/>
              </a:rPr>
              <a:t>汇编语言</a:t>
            </a:r>
            <a:r>
              <a:rPr lang="zh-CN" altLang="zh-CN" dirty="0"/>
              <a:t>，高级语言三大类。</a:t>
            </a:r>
          </a:p>
          <a:p>
            <a:pPr lvl="1"/>
            <a:r>
              <a:rPr lang="zh-CN" altLang="zh-CN" b="1" dirty="0" smtClean="0"/>
              <a:t>机器语言</a:t>
            </a:r>
            <a:r>
              <a:rPr lang="en-US" altLang="zh-CN" dirty="0"/>
              <a:t>(Machine Language</a:t>
            </a:r>
            <a:r>
              <a:rPr lang="en-US" altLang="zh-CN" dirty="0" smtClean="0"/>
              <a:t>)</a:t>
            </a:r>
          </a:p>
          <a:p>
            <a:pPr lvl="2"/>
            <a:r>
              <a:rPr lang="zh-CN" altLang="zh-CN" dirty="0"/>
              <a:t>用二进制代码表达计算机指令的</a:t>
            </a:r>
            <a:r>
              <a:rPr lang="zh-CN" altLang="zh-CN" dirty="0" smtClean="0"/>
              <a:t>语言</a:t>
            </a:r>
            <a:r>
              <a:rPr lang="zh-CN" altLang="en-US" dirty="0" smtClean="0"/>
              <a:t>；</a:t>
            </a:r>
            <a:endParaRPr lang="en-US" altLang="zh-CN" dirty="0" smtClean="0"/>
          </a:p>
          <a:p>
            <a:pPr lvl="2"/>
            <a:r>
              <a:rPr lang="zh-CN" altLang="zh-CN" dirty="0"/>
              <a:t>指令的前半部二进制位表示操作码，后半部二进制位表示地址码或</a:t>
            </a:r>
            <a:r>
              <a:rPr lang="zh-CN" altLang="zh-CN" dirty="0" smtClean="0"/>
              <a:t>操作数</a:t>
            </a:r>
            <a:r>
              <a:rPr lang="zh-CN" altLang="en-US" dirty="0" smtClean="0"/>
              <a:t>；</a:t>
            </a:r>
            <a:endParaRPr lang="en-US" altLang="zh-CN" dirty="0" smtClean="0"/>
          </a:p>
          <a:p>
            <a:pPr lvl="2"/>
            <a:r>
              <a:rPr lang="zh-CN" altLang="zh-CN" dirty="0"/>
              <a:t>机器语言是面向机器的</a:t>
            </a:r>
            <a:r>
              <a:rPr lang="zh-CN" altLang="zh-CN" dirty="0" smtClean="0"/>
              <a:t>语言</a:t>
            </a:r>
            <a:r>
              <a:rPr lang="zh-CN" altLang="en-US" dirty="0" smtClean="0"/>
              <a:t>，</a:t>
            </a:r>
            <a:r>
              <a:rPr lang="zh-CN" altLang="zh-CN" dirty="0" smtClean="0"/>
              <a:t>对</a:t>
            </a:r>
            <a:r>
              <a:rPr lang="zh-CN" altLang="zh-CN" dirty="0"/>
              <a:t>不同型号的计算机来说一般是不同的。</a:t>
            </a:r>
            <a:endParaRPr lang="zh-CN" altLang="en-US" b="1"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21636315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smtClean="0"/>
              <a:t>汇编语言</a:t>
            </a:r>
            <a:endParaRPr lang="en-US" altLang="zh-CN" b="1" dirty="0" smtClean="0"/>
          </a:p>
          <a:p>
            <a:pPr lvl="2"/>
            <a:r>
              <a:rPr lang="zh-CN" altLang="zh-CN" dirty="0"/>
              <a:t>也是面向机器的</a:t>
            </a:r>
            <a:r>
              <a:rPr lang="zh-CN" altLang="zh-CN" dirty="0" smtClean="0"/>
              <a:t>程序设计语言</a:t>
            </a:r>
            <a:r>
              <a:rPr lang="zh-CN" altLang="en-US" dirty="0" smtClean="0"/>
              <a:t>；</a:t>
            </a:r>
            <a:endParaRPr lang="en-US" altLang="zh-CN" dirty="0" smtClean="0"/>
          </a:p>
          <a:p>
            <a:pPr lvl="2"/>
            <a:r>
              <a:rPr lang="zh-CN" altLang="zh-CN" dirty="0"/>
              <a:t>用助记符号代替操作码，用地址符号或标号代替</a:t>
            </a:r>
            <a:r>
              <a:rPr lang="zh-CN" altLang="zh-CN" dirty="0" smtClean="0"/>
              <a:t>地址码</a:t>
            </a:r>
            <a:r>
              <a:rPr lang="zh-CN" altLang="en-US" dirty="0" smtClean="0"/>
              <a:t>；</a:t>
            </a:r>
            <a:endParaRPr lang="en-US" altLang="zh-CN" dirty="0" smtClean="0"/>
          </a:p>
          <a:p>
            <a:pPr lvl="2"/>
            <a:r>
              <a:rPr lang="zh-CN" altLang="zh-CN" dirty="0"/>
              <a:t>要由一种</a:t>
            </a:r>
            <a:r>
              <a:rPr lang="zh-CN" altLang="zh-CN" dirty="0" smtClean="0"/>
              <a:t>程序</a:t>
            </a:r>
            <a:r>
              <a:rPr lang="zh-CN" altLang="en-US" dirty="0" smtClean="0"/>
              <a:t>（</a:t>
            </a:r>
            <a:r>
              <a:rPr lang="zh-CN" altLang="zh-CN" dirty="0" smtClean="0"/>
              <a:t>汇编程序</a:t>
            </a:r>
            <a:r>
              <a:rPr lang="zh-CN" altLang="en-US" dirty="0" smtClean="0"/>
              <a:t>）</a:t>
            </a:r>
            <a:r>
              <a:rPr lang="zh-CN" altLang="zh-CN" dirty="0" smtClean="0"/>
              <a:t>将</a:t>
            </a:r>
            <a:r>
              <a:rPr lang="zh-CN" altLang="zh-CN" dirty="0"/>
              <a:t>汇编语言翻译成</a:t>
            </a:r>
            <a:r>
              <a:rPr lang="zh-CN" altLang="zh-CN" dirty="0" smtClean="0"/>
              <a:t>机器语言</a:t>
            </a:r>
            <a:r>
              <a:rPr lang="zh-CN" altLang="en-US" dirty="0" smtClean="0"/>
              <a:t>；</a:t>
            </a:r>
            <a:endParaRPr lang="en-US" altLang="zh-CN" dirty="0" smtClean="0"/>
          </a:p>
          <a:p>
            <a:pPr lvl="2"/>
            <a:r>
              <a:rPr lang="zh-CN" altLang="zh-CN" dirty="0"/>
              <a:t>把汇编程序代码翻译成机器语言的过程称为</a:t>
            </a:r>
            <a:r>
              <a:rPr lang="zh-CN" altLang="zh-CN" dirty="0" smtClean="0"/>
              <a:t>汇编</a:t>
            </a:r>
            <a:r>
              <a:rPr lang="zh-CN" altLang="en-US" dirty="0" smtClean="0"/>
              <a:t>；</a:t>
            </a:r>
            <a:endParaRPr lang="en-US" altLang="zh-CN" dirty="0" smtClean="0"/>
          </a:p>
          <a:p>
            <a:pPr lvl="2"/>
            <a:r>
              <a:rPr lang="zh-CN" altLang="en-US" dirty="0" smtClean="0"/>
              <a:t>相对机器语言，提高了可读性、易学性</a:t>
            </a:r>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39629957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smtClean="0"/>
              <a:t>高级语言</a:t>
            </a:r>
            <a:endParaRPr lang="en-US" altLang="zh-CN" b="1" dirty="0" smtClean="0"/>
          </a:p>
          <a:p>
            <a:pPr lvl="2"/>
            <a:r>
              <a:rPr lang="zh-CN" altLang="zh-CN" dirty="0"/>
              <a:t>与硬件无关的、近似于人类自然语言的、高效易学的计算机</a:t>
            </a:r>
            <a:r>
              <a:rPr lang="zh-CN" altLang="zh-CN" dirty="0" smtClean="0"/>
              <a:t>语言</a:t>
            </a:r>
            <a:r>
              <a:rPr lang="zh-CN" altLang="en-US" dirty="0" smtClean="0"/>
              <a:t>；</a:t>
            </a:r>
            <a:endParaRPr lang="en-US" altLang="zh-CN" dirty="0" smtClean="0"/>
          </a:p>
          <a:p>
            <a:pPr lvl="2"/>
            <a:r>
              <a:rPr lang="zh-CN" altLang="zh-CN" dirty="0"/>
              <a:t>经历了从非结构化语言到</a:t>
            </a:r>
            <a:r>
              <a:rPr lang="en-US" altLang="zh-CN" dirty="0" err="1" smtClean="0">
                <a:hlinkClick r:id="rId2"/>
              </a:rPr>
              <a:t>结构化</a:t>
            </a:r>
            <a:r>
              <a:rPr lang="zh-CN" altLang="en-US" dirty="0" smtClean="0">
                <a:hlinkClick r:id="rId2"/>
              </a:rPr>
              <a:t>、</a:t>
            </a:r>
            <a:r>
              <a:rPr lang="zh-CN" altLang="zh-CN" dirty="0"/>
              <a:t>从面向过程到面向对象</a:t>
            </a:r>
            <a:r>
              <a:rPr lang="en-US" altLang="zh-CN" dirty="0" err="1" smtClean="0">
                <a:hlinkClick r:id="rId2"/>
              </a:rPr>
              <a:t>程序设计</a:t>
            </a:r>
            <a:r>
              <a:rPr lang="zh-CN" altLang="zh-CN" dirty="0" smtClean="0"/>
              <a:t>语言</a:t>
            </a:r>
            <a:r>
              <a:rPr lang="zh-CN" altLang="en-US" dirty="0" smtClean="0"/>
              <a:t>的转化；</a:t>
            </a:r>
            <a:endParaRPr lang="en-US" altLang="zh-CN" dirty="0" smtClean="0"/>
          </a:p>
          <a:p>
            <a:pPr lvl="2"/>
            <a:r>
              <a:rPr lang="zh-CN" altLang="zh-CN" dirty="0"/>
              <a:t>最终目标应该是发展成为面向应用语言，即能根据需要能自动生成算法、自动进行处理的程序语言</a:t>
            </a:r>
            <a:r>
              <a:rPr lang="zh-CN" altLang="zh-CN" dirty="0" smtClean="0"/>
              <a:t>。</a:t>
            </a:r>
            <a:endParaRPr lang="en-US" altLang="zh-CN" dirty="0" smtClean="0"/>
          </a:p>
          <a:p>
            <a:pPr lvl="2"/>
            <a:r>
              <a:rPr lang="en-US" altLang="zh-CN" b="1" dirty="0"/>
              <a:t>FORTRAN</a:t>
            </a:r>
            <a:r>
              <a:rPr lang="zh-CN" altLang="zh-CN" b="1" dirty="0" smtClean="0"/>
              <a:t>语言</a:t>
            </a:r>
            <a:r>
              <a:rPr lang="zh-CN" altLang="en-US" b="1" dirty="0" smtClean="0"/>
              <a:t>、</a:t>
            </a:r>
            <a:r>
              <a:rPr lang="en-US" altLang="zh-CN" b="1" dirty="0"/>
              <a:t>ALGOL</a:t>
            </a:r>
            <a:r>
              <a:rPr lang="zh-CN" altLang="zh-CN" b="1" dirty="0" smtClean="0"/>
              <a:t>语言</a:t>
            </a:r>
            <a:r>
              <a:rPr lang="zh-CN" altLang="en-US" b="1" dirty="0" smtClean="0"/>
              <a:t>、</a:t>
            </a:r>
            <a:r>
              <a:rPr lang="en-US" altLang="zh-CN" b="1" dirty="0"/>
              <a:t>COBOL</a:t>
            </a:r>
            <a:r>
              <a:rPr lang="zh-CN" altLang="zh-CN" b="1" dirty="0" smtClean="0"/>
              <a:t>语言</a:t>
            </a:r>
            <a:r>
              <a:rPr lang="zh-CN" altLang="en-US" b="1" dirty="0" smtClean="0"/>
              <a:t>、</a:t>
            </a:r>
            <a:r>
              <a:rPr lang="en-US" altLang="zh-CN" b="1" dirty="0"/>
              <a:t>BASIC</a:t>
            </a:r>
            <a:r>
              <a:rPr lang="zh-CN" altLang="zh-CN" b="1" dirty="0" smtClean="0"/>
              <a:t>语言</a:t>
            </a:r>
            <a:r>
              <a:rPr lang="zh-CN" altLang="en-US" b="1" dirty="0" smtClean="0"/>
              <a:t>、</a:t>
            </a:r>
            <a:r>
              <a:rPr lang="en-US" altLang="zh-CN" b="1" dirty="0"/>
              <a:t>PASCAL</a:t>
            </a:r>
            <a:r>
              <a:rPr lang="zh-CN" altLang="zh-CN" b="1" dirty="0" smtClean="0"/>
              <a:t>语言</a:t>
            </a:r>
            <a:r>
              <a:rPr lang="zh-CN" altLang="en-US" b="1" dirty="0" smtClean="0"/>
              <a:t>、</a:t>
            </a:r>
            <a:r>
              <a:rPr lang="en-US" altLang="zh-CN" b="1" dirty="0"/>
              <a:t>C</a:t>
            </a:r>
            <a:r>
              <a:rPr lang="zh-CN" altLang="zh-CN" b="1" dirty="0" smtClean="0"/>
              <a:t>语言</a:t>
            </a:r>
            <a:r>
              <a:rPr lang="zh-CN" altLang="en-US" b="1" dirty="0" smtClean="0"/>
              <a:t>、</a:t>
            </a:r>
            <a:r>
              <a:rPr lang="en-US" altLang="zh-CN" b="1" dirty="0"/>
              <a:t>C++</a:t>
            </a:r>
            <a:r>
              <a:rPr lang="zh-CN" altLang="zh-CN" b="1" dirty="0" smtClean="0"/>
              <a:t>语言</a:t>
            </a:r>
            <a:r>
              <a:rPr lang="zh-CN" altLang="en-US" b="1" dirty="0" smtClean="0"/>
              <a:t>、</a:t>
            </a:r>
            <a:r>
              <a:rPr lang="en-US" altLang="zh-CN" b="1" dirty="0"/>
              <a:t>HTML</a:t>
            </a:r>
            <a:r>
              <a:rPr lang="zh-CN" altLang="zh-CN" b="1" dirty="0" smtClean="0"/>
              <a:t>语言</a:t>
            </a:r>
            <a:r>
              <a:rPr lang="zh-CN" altLang="en-US" b="1" dirty="0" smtClean="0"/>
              <a:t>、</a:t>
            </a:r>
            <a:r>
              <a:rPr lang="en-US" altLang="zh-CN" b="1" dirty="0"/>
              <a:t>Java</a:t>
            </a:r>
            <a:r>
              <a:rPr lang="zh-CN" altLang="zh-CN" b="1" dirty="0" smtClean="0"/>
              <a:t>语言</a:t>
            </a:r>
            <a:r>
              <a:rPr lang="zh-CN" altLang="en-US" b="1" dirty="0" smtClean="0"/>
              <a:t>等都是常见的高级程序语言。</a:t>
            </a:r>
            <a:endParaRPr lang="en-US" altLang="zh-CN" dirty="0" smtClean="0"/>
          </a:p>
          <a:p>
            <a:pPr lvl="2"/>
            <a:endParaRPr lang="en-US" altLang="zh-CN" dirty="0" smtClean="0"/>
          </a:p>
          <a:p>
            <a:pPr lvl="2"/>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25417371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777869"/>
          </a:xfrm>
        </p:spPr>
        <p:txBody>
          <a:bodyPr>
            <a:normAutofit/>
          </a:bodyPr>
          <a:lstStyle/>
          <a:p>
            <a:pPr lvl="1"/>
            <a:r>
              <a:rPr lang="en-US" altLang="zh-CN" b="1" dirty="0" smtClean="0"/>
              <a:t>1.2.1  </a:t>
            </a:r>
            <a:r>
              <a:rPr lang="zh-CN" altLang="zh-CN" b="1" dirty="0"/>
              <a:t>计算机的主要特点</a:t>
            </a:r>
            <a:endParaRPr lang="zh-CN" altLang="zh-CN" dirty="0"/>
          </a:p>
          <a:p>
            <a:pPr marL="0" indent="0">
              <a:buNone/>
            </a:pPr>
            <a:r>
              <a:rPr lang="en-US" altLang="zh-CN" dirty="0" smtClean="0"/>
              <a:t>          </a:t>
            </a:r>
            <a:r>
              <a:rPr lang="zh-CN" altLang="zh-CN" dirty="0" smtClean="0"/>
              <a:t>计算机</a:t>
            </a:r>
            <a:r>
              <a:rPr lang="zh-CN" altLang="zh-CN" dirty="0"/>
              <a:t>本身具有其它设备所不具备的诸多</a:t>
            </a:r>
            <a:r>
              <a:rPr lang="zh-CN" altLang="zh-CN" dirty="0" smtClean="0"/>
              <a:t>特点</a:t>
            </a:r>
            <a:r>
              <a:rPr lang="zh-CN" altLang="en-US" dirty="0" smtClean="0"/>
              <a:t>：</a:t>
            </a:r>
            <a:endParaRPr lang="en-US" altLang="zh-CN" dirty="0" smtClean="0"/>
          </a:p>
          <a:p>
            <a:pPr lvl="2"/>
            <a:r>
              <a:rPr lang="zh-CN" altLang="zh-CN" b="1" dirty="0"/>
              <a:t>运算速度</a:t>
            </a:r>
            <a:r>
              <a:rPr lang="zh-CN" altLang="zh-CN" b="1" dirty="0" smtClean="0"/>
              <a:t>快</a:t>
            </a:r>
            <a:r>
              <a:rPr lang="zh-CN" altLang="en-US" b="1" dirty="0" smtClean="0"/>
              <a:t>：</a:t>
            </a:r>
            <a:r>
              <a:rPr lang="zh-CN" altLang="zh-CN" dirty="0" smtClean="0"/>
              <a:t>已经</a:t>
            </a:r>
            <a:r>
              <a:rPr lang="zh-CN" altLang="zh-CN" dirty="0"/>
              <a:t>从最初的每秒千次级发展</a:t>
            </a:r>
            <a:r>
              <a:rPr lang="zh-CN" altLang="zh-CN" dirty="0" smtClean="0"/>
              <a:t>到</a:t>
            </a:r>
            <a:r>
              <a:rPr lang="zh-CN" altLang="zh-CN" dirty="0"/>
              <a:t>每秒</a:t>
            </a:r>
            <a:r>
              <a:rPr lang="zh-CN" altLang="zh-CN" dirty="0" smtClean="0"/>
              <a:t>亿亿次级</a:t>
            </a:r>
            <a:r>
              <a:rPr lang="zh-CN" altLang="en-US" dirty="0" smtClean="0"/>
              <a:t>；</a:t>
            </a:r>
            <a:endParaRPr lang="en-US" altLang="zh-CN" dirty="0" smtClean="0"/>
          </a:p>
          <a:p>
            <a:pPr lvl="2"/>
            <a:r>
              <a:rPr lang="zh-CN" altLang="zh-CN" b="1" dirty="0"/>
              <a:t>计算精度</a:t>
            </a:r>
            <a:r>
              <a:rPr lang="zh-CN" altLang="zh-CN" b="1" dirty="0" smtClean="0"/>
              <a:t>高</a:t>
            </a:r>
            <a:r>
              <a:rPr lang="zh-CN" altLang="en-US" b="1" dirty="0" smtClean="0"/>
              <a:t>：</a:t>
            </a:r>
            <a:r>
              <a:rPr lang="zh-CN" altLang="zh-CN" dirty="0"/>
              <a:t>与计算机</a:t>
            </a:r>
            <a:r>
              <a:rPr lang="en-US" altLang="zh-CN" dirty="0"/>
              <a:t>CPU</a:t>
            </a:r>
            <a:r>
              <a:rPr lang="zh-CN" altLang="zh-CN" dirty="0"/>
              <a:t>的字长</a:t>
            </a:r>
            <a:r>
              <a:rPr lang="en-US" altLang="zh-CN" dirty="0"/>
              <a:t>(</a:t>
            </a:r>
            <a:r>
              <a:rPr lang="zh-CN" altLang="zh-CN" dirty="0"/>
              <a:t>即每次能够处理的最大二进制位数</a:t>
            </a:r>
            <a:r>
              <a:rPr lang="en-US" altLang="zh-CN" dirty="0"/>
              <a:t>)</a:t>
            </a:r>
            <a:r>
              <a:rPr lang="zh-CN" altLang="zh-CN" dirty="0"/>
              <a:t>的指标有关，字长越长则精度越</a:t>
            </a:r>
            <a:r>
              <a:rPr lang="zh-CN" altLang="zh-CN" dirty="0" smtClean="0"/>
              <a:t>高</a:t>
            </a:r>
            <a:r>
              <a:rPr lang="zh-CN" altLang="en-US" dirty="0" smtClean="0"/>
              <a:t>；</a:t>
            </a:r>
            <a:endParaRPr lang="en-US" altLang="zh-CN" dirty="0" smtClean="0"/>
          </a:p>
          <a:p>
            <a:pPr lvl="2"/>
            <a:r>
              <a:rPr lang="zh-CN" altLang="zh-CN" b="1" dirty="0"/>
              <a:t>具有“记忆”和逻辑判断</a:t>
            </a:r>
            <a:r>
              <a:rPr lang="zh-CN" altLang="zh-CN" b="1" dirty="0" smtClean="0"/>
              <a:t>功能</a:t>
            </a:r>
            <a:r>
              <a:rPr lang="zh-CN" altLang="en-US" b="1" dirty="0" smtClean="0"/>
              <a:t>：</a:t>
            </a:r>
            <a:r>
              <a:rPr lang="zh-CN" altLang="zh-CN" dirty="0" smtClean="0"/>
              <a:t>可以</a:t>
            </a:r>
            <a:r>
              <a:rPr lang="zh-CN" altLang="zh-CN" dirty="0"/>
              <a:t>把原始数据、中间结果、运算指令等信息存储起来，供用户</a:t>
            </a:r>
            <a:r>
              <a:rPr lang="zh-CN" altLang="zh-CN" dirty="0" smtClean="0"/>
              <a:t>调用</a:t>
            </a:r>
            <a:r>
              <a:rPr lang="zh-CN" altLang="en-US" dirty="0" smtClean="0"/>
              <a:t>；</a:t>
            </a:r>
            <a:r>
              <a:rPr lang="en-US" altLang="zh-CN" dirty="0"/>
              <a:t> CPU</a:t>
            </a:r>
            <a:r>
              <a:rPr lang="zh-CN" altLang="zh-CN" dirty="0"/>
              <a:t>的逻辑运算功能，在运算过程中实现各种逻辑判断，并根据判断的结果自动决定下一步应执行的</a:t>
            </a:r>
            <a:r>
              <a:rPr lang="zh-CN" altLang="zh-CN" dirty="0" smtClean="0"/>
              <a:t>命令</a:t>
            </a:r>
            <a:r>
              <a:rPr lang="zh-CN" altLang="en-US" dirty="0" smtClean="0"/>
              <a:t>。</a:t>
            </a:r>
            <a:endParaRPr lang="en-US" altLang="zh-CN" b="1" dirty="0" smtClean="0"/>
          </a:p>
          <a:p>
            <a:pPr lvl="2"/>
            <a:endParaRPr lang="zh-CN" altLang="en-US" dirty="0"/>
          </a:p>
        </p:txBody>
      </p:sp>
      <p:sp>
        <p:nvSpPr>
          <p:cNvPr id="3" name="标题 2"/>
          <p:cNvSpPr>
            <a:spLocks noGrp="1"/>
          </p:cNvSpPr>
          <p:nvPr>
            <p:ph type="title"/>
          </p:nvPr>
        </p:nvSpPr>
        <p:spPr/>
        <p:txBody>
          <a:bodyPr>
            <a:normAutofit/>
          </a:bodyPr>
          <a:lstStyle/>
          <a:p>
            <a:r>
              <a:rPr lang="en-US" altLang="zh-CN" b="1" dirty="0"/>
              <a:t>1.2</a:t>
            </a:r>
            <a:r>
              <a:rPr lang="zh-CN" altLang="zh-CN" b="1" dirty="0"/>
              <a:t>计算机的特点、应用和</a:t>
            </a:r>
            <a:r>
              <a:rPr lang="zh-CN" altLang="zh-CN" b="1" dirty="0" smtClean="0"/>
              <a:t>分类</a:t>
            </a:r>
            <a:endParaRPr lang="zh-CN" altLang="en-US" dirty="0"/>
          </a:p>
        </p:txBody>
      </p:sp>
    </p:spTree>
    <p:extLst>
      <p:ext uri="{BB962C8B-B14F-4D97-AF65-F5344CB8AC3E}">
        <p14:creationId xmlns:p14="http://schemas.microsoft.com/office/powerpoint/2010/main" val="20144543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2"/>
            <a:r>
              <a:rPr lang="zh-CN" altLang="zh-CN" b="1" dirty="0"/>
              <a:t>程序运行</a:t>
            </a:r>
            <a:r>
              <a:rPr lang="zh-CN" altLang="zh-CN" b="1" dirty="0" smtClean="0"/>
              <a:t>自动化</a:t>
            </a:r>
            <a:r>
              <a:rPr lang="zh-CN" altLang="en-US" b="1" dirty="0" smtClean="0"/>
              <a:t>：</a:t>
            </a:r>
            <a:r>
              <a:rPr lang="zh-CN" altLang="zh-CN" dirty="0"/>
              <a:t>依次取出指令，逐条执行，完成各种规定的操作，不需要</a:t>
            </a:r>
            <a:r>
              <a:rPr lang="zh-CN" altLang="zh-CN" dirty="0" smtClean="0"/>
              <a:t>人工干预</a:t>
            </a:r>
            <a:r>
              <a:rPr lang="zh-CN" altLang="en-US" dirty="0" smtClean="0"/>
              <a:t>；</a:t>
            </a:r>
            <a:endParaRPr lang="en-US" altLang="zh-CN" dirty="0" smtClean="0"/>
          </a:p>
          <a:p>
            <a:pPr lvl="2"/>
            <a:r>
              <a:rPr lang="zh-CN" altLang="zh-CN" b="1" dirty="0"/>
              <a:t>可靠性</a:t>
            </a:r>
            <a:r>
              <a:rPr lang="zh-CN" altLang="zh-CN" b="1" dirty="0" smtClean="0"/>
              <a:t>高</a:t>
            </a:r>
            <a:r>
              <a:rPr lang="zh-CN" altLang="en-US" b="1" dirty="0" smtClean="0"/>
              <a:t>：</a:t>
            </a:r>
            <a:r>
              <a:rPr lang="zh-CN" altLang="zh-CN" dirty="0"/>
              <a:t>连续无故障运行时间可达到几十万小时以上，具有极高的</a:t>
            </a:r>
            <a:r>
              <a:rPr lang="zh-CN" altLang="zh-CN" dirty="0" smtClean="0"/>
              <a:t>可靠性</a:t>
            </a:r>
            <a:r>
              <a:rPr lang="zh-CN" altLang="en-US" dirty="0" smtClean="0"/>
              <a:t>；</a:t>
            </a:r>
            <a:endParaRPr lang="en-US" altLang="zh-CN" dirty="0" smtClean="0"/>
          </a:p>
          <a:p>
            <a:pPr lvl="2"/>
            <a:r>
              <a:rPr lang="zh-CN" altLang="zh-CN" b="1" dirty="0"/>
              <a:t>通用性</a:t>
            </a:r>
            <a:r>
              <a:rPr lang="zh-CN" altLang="zh-CN" b="1" dirty="0" smtClean="0"/>
              <a:t>好</a:t>
            </a:r>
            <a:r>
              <a:rPr lang="zh-CN" altLang="en-US" b="1" dirty="0" smtClean="0"/>
              <a:t>：</a:t>
            </a:r>
            <a:r>
              <a:rPr lang="zh-CN" altLang="zh-CN" dirty="0"/>
              <a:t>采用“冯诺依曼体系结构”，对于解决不同的问题，只是执行不同的</a:t>
            </a:r>
            <a:r>
              <a:rPr lang="zh-CN" altLang="zh-CN" dirty="0" smtClean="0"/>
              <a:t>程序</a:t>
            </a:r>
            <a:r>
              <a:rPr lang="zh-CN" altLang="en-US" dirty="0" smtClean="0"/>
              <a:t>；</a:t>
            </a:r>
            <a:endParaRPr lang="en-US" altLang="zh-CN" dirty="0" smtClean="0"/>
          </a:p>
          <a:p>
            <a:pPr lvl="2"/>
            <a:r>
              <a:rPr lang="zh-CN" altLang="zh-CN" dirty="0" smtClean="0"/>
              <a:t>还</a:t>
            </a:r>
            <a:r>
              <a:rPr lang="zh-CN" altLang="zh-CN" dirty="0"/>
              <a:t>具有体积小、重量轻、耗电少、维护方便、可靠性高、易操作、功能强、使用灵活、价格便宜等</a:t>
            </a:r>
            <a:r>
              <a:rPr lang="zh-CN" altLang="zh-CN" dirty="0" smtClean="0"/>
              <a:t>特点</a:t>
            </a:r>
            <a:r>
              <a:rPr lang="zh-CN" altLang="en-US" dirty="0" smtClean="0"/>
              <a:t>。</a:t>
            </a:r>
            <a:endParaRPr lang="zh-CN" altLang="en-US" dirty="0"/>
          </a:p>
        </p:txBody>
      </p:sp>
      <p:sp>
        <p:nvSpPr>
          <p:cNvPr id="3" name="标题 2"/>
          <p:cNvSpPr>
            <a:spLocks noGrp="1"/>
          </p:cNvSpPr>
          <p:nvPr>
            <p:ph type="title"/>
          </p:nvPr>
        </p:nvSpPr>
        <p:spPr/>
        <p:txBody>
          <a:bodyPr>
            <a:normAutofit/>
          </a:bodyPr>
          <a:lstStyle/>
          <a:p>
            <a:r>
              <a:rPr lang="en-US" altLang="zh-CN" b="1" dirty="0"/>
              <a:t>1.2</a:t>
            </a:r>
            <a:r>
              <a:rPr lang="zh-CN" altLang="zh-CN" b="1" dirty="0"/>
              <a:t>计算机的特点、应用和</a:t>
            </a:r>
            <a:r>
              <a:rPr lang="zh-CN" altLang="zh-CN" b="1" dirty="0" smtClean="0"/>
              <a:t>分类</a:t>
            </a:r>
            <a:endParaRPr lang="zh-CN" altLang="en-US" dirty="0"/>
          </a:p>
        </p:txBody>
      </p:sp>
    </p:spTree>
    <p:extLst>
      <p:ext uri="{BB962C8B-B14F-4D97-AF65-F5344CB8AC3E}">
        <p14:creationId xmlns:p14="http://schemas.microsoft.com/office/powerpoint/2010/main" val="12801116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t>电子计算机是</a:t>
            </a:r>
            <a:r>
              <a:rPr lang="en-US" altLang="zh-CN" b="1" dirty="0"/>
              <a:t>20</a:t>
            </a:r>
            <a:r>
              <a:rPr lang="zh-CN" altLang="zh-CN" b="1" dirty="0"/>
              <a:t>世纪的一项伟大发明，它的出现带来了一场新的工业革命，使人类社会进入了信息时代。电子计算机能自动、高速、精确地对信息进行存储、传送和加工处理，它的广泛应用推动了人类社会的发展与进步，深刻地影响了人们的生产、</a:t>
            </a:r>
            <a:r>
              <a:rPr lang="zh-CN" altLang="zh-CN" b="1" dirty="0" smtClean="0"/>
              <a:t>生活的</a:t>
            </a:r>
            <a:r>
              <a:rPr lang="zh-CN" altLang="zh-CN" b="1" dirty="0"/>
              <a:t>各个领域</a:t>
            </a:r>
            <a:r>
              <a:rPr lang="zh-CN" altLang="zh-CN" b="1" dirty="0" smtClean="0"/>
              <a:t>。</a:t>
            </a:r>
            <a:endParaRPr lang="en-US" altLang="zh-CN" b="1" dirty="0" smtClean="0"/>
          </a:p>
          <a:p>
            <a:r>
              <a:rPr lang="zh-CN" altLang="zh-CN" b="1" dirty="0"/>
              <a:t>计算机科学的成果应用于工程实践所派生的诸多技术性和经验性成果的总合称为计算机技术。</a:t>
            </a:r>
            <a:endParaRPr lang="zh-CN" altLang="en-US" b="1"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38531527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3993893"/>
          </a:xfrm>
        </p:spPr>
        <p:txBody>
          <a:bodyPr>
            <a:normAutofit lnSpcReduction="10000"/>
          </a:bodyPr>
          <a:lstStyle/>
          <a:p>
            <a:r>
              <a:rPr lang="en-US" altLang="zh-CN" b="1" dirty="0"/>
              <a:t>1.2.2  </a:t>
            </a:r>
            <a:r>
              <a:rPr lang="zh-CN" altLang="zh-CN" b="1" dirty="0"/>
              <a:t>计算机的</a:t>
            </a:r>
            <a:r>
              <a:rPr lang="zh-CN" altLang="zh-CN" b="1" dirty="0" smtClean="0"/>
              <a:t>应用</a:t>
            </a:r>
            <a:endParaRPr lang="en-US" altLang="zh-CN" b="1" dirty="0" smtClean="0"/>
          </a:p>
          <a:p>
            <a:pPr marL="301943" lvl="1" indent="0">
              <a:buNone/>
            </a:pPr>
            <a:r>
              <a:rPr lang="en-US" altLang="zh-CN" dirty="0" smtClean="0"/>
              <a:t>        </a:t>
            </a:r>
            <a:r>
              <a:rPr lang="zh-CN" altLang="zh-CN" dirty="0" smtClean="0"/>
              <a:t>计算</a:t>
            </a:r>
            <a:r>
              <a:rPr lang="zh-CN" altLang="zh-CN" dirty="0"/>
              <a:t>机具有高速精确</a:t>
            </a:r>
            <a:r>
              <a:rPr lang="zh-CN" altLang="zh-CN" dirty="0" smtClean="0"/>
              <a:t>的</a:t>
            </a:r>
            <a:r>
              <a:rPr lang="zh-CN" altLang="en-US" dirty="0" smtClean="0"/>
              <a:t>、</a:t>
            </a:r>
            <a:r>
              <a:rPr lang="zh-CN" altLang="zh-CN" dirty="0" smtClean="0"/>
              <a:t>超凡</a:t>
            </a:r>
            <a:r>
              <a:rPr lang="zh-CN" altLang="zh-CN" dirty="0"/>
              <a:t>的数据处理能力、逻辑判断能力</a:t>
            </a:r>
            <a:r>
              <a:rPr lang="zh-CN" altLang="zh-CN" dirty="0" smtClean="0"/>
              <a:t>，</a:t>
            </a:r>
            <a:r>
              <a:rPr lang="zh-CN" altLang="en-US" dirty="0" smtClean="0"/>
              <a:t>其</a:t>
            </a:r>
            <a:r>
              <a:rPr lang="zh-CN" altLang="zh-CN" dirty="0" smtClean="0"/>
              <a:t>应用涉及</a:t>
            </a:r>
            <a:r>
              <a:rPr lang="zh-CN" altLang="zh-CN" dirty="0"/>
              <a:t>到科学研究、军事技术、工农业生产、文化教育、日常生活等各个</a:t>
            </a:r>
            <a:r>
              <a:rPr lang="zh-CN" altLang="zh-CN" dirty="0" smtClean="0"/>
              <a:t>领域</a:t>
            </a:r>
            <a:r>
              <a:rPr lang="zh-CN" altLang="en-US" dirty="0" smtClean="0"/>
              <a:t>：</a:t>
            </a:r>
            <a:endParaRPr lang="en-US" altLang="zh-CN" dirty="0" smtClean="0"/>
          </a:p>
          <a:p>
            <a:pPr lvl="2"/>
            <a:r>
              <a:rPr lang="zh-CN" altLang="zh-CN" b="1" dirty="0"/>
              <a:t>科学</a:t>
            </a:r>
            <a:r>
              <a:rPr lang="zh-CN" altLang="zh-CN" b="1" dirty="0" smtClean="0"/>
              <a:t>计算</a:t>
            </a:r>
            <a:r>
              <a:rPr lang="zh-CN" altLang="zh-CN" b="1" dirty="0"/>
              <a:t>科学</a:t>
            </a:r>
            <a:r>
              <a:rPr lang="zh-CN" altLang="zh-CN" b="1" dirty="0" smtClean="0"/>
              <a:t>计算</a:t>
            </a:r>
            <a:endParaRPr lang="en-US" altLang="zh-CN" b="1" dirty="0" smtClean="0"/>
          </a:p>
          <a:p>
            <a:pPr lvl="2"/>
            <a:r>
              <a:rPr lang="zh-CN" altLang="zh-CN" b="1" dirty="0" smtClean="0"/>
              <a:t>信息处理</a:t>
            </a:r>
            <a:endParaRPr lang="en-US" altLang="zh-CN" b="1" dirty="0" smtClean="0"/>
          </a:p>
          <a:p>
            <a:pPr lvl="2"/>
            <a:r>
              <a:rPr lang="zh-CN" altLang="zh-CN" b="1" dirty="0" smtClean="0"/>
              <a:t>实时控制</a:t>
            </a:r>
            <a:endParaRPr lang="en-US" altLang="zh-CN" b="1" dirty="0" smtClean="0"/>
          </a:p>
          <a:p>
            <a:pPr lvl="2"/>
            <a:r>
              <a:rPr lang="zh-CN" altLang="zh-CN" b="1" dirty="0"/>
              <a:t>计算机辅助</a:t>
            </a:r>
            <a:r>
              <a:rPr lang="zh-CN" altLang="zh-CN" b="1" dirty="0" smtClean="0"/>
              <a:t>系统</a:t>
            </a:r>
            <a:endParaRPr lang="en-US" altLang="zh-CN" b="1" dirty="0" smtClean="0"/>
          </a:p>
          <a:p>
            <a:pPr lvl="2"/>
            <a:r>
              <a:rPr lang="zh-CN" altLang="zh-CN" b="1" dirty="0" smtClean="0"/>
              <a:t>人工智能</a:t>
            </a:r>
            <a:endParaRPr lang="en-US" altLang="zh-CN" b="1" dirty="0" smtClean="0"/>
          </a:p>
          <a:p>
            <a:pPr lvl="2"/>
            <a:r>
              <a:rPr lang="zh-CN" altLang="zh-CN" b="1" dirty="0"/>
              <a:t>计算机网络</a:t>
            </a:r>
            <a:r>
              <a:rPr lang="zh-CN" altLang="zh-CN" b="1" dirty="0" smtClean="0"/>
              <a:t>通信</a:t>
            </a:r>
            <a:endParaRPr lang="en-US" altLang="zh-CN" b="1" dirty="0" smtClean="0"/>
          </a:p>
          <a:p>
            <a:pPr lvl="2"/>
            <a:r>
              <a:rPr lang="zh-CN" altLang="zh-CN" b="1" dirty="0"/>
              <a:t>办公自动化</a:t>
            </a:r>
            <a:endParaRPr lang="zh-CN" altLang="en-US" dirty="0"/>
          </a:p>
        </p:txBody>
      </p:sp>
      <p:sp>
        <p:nvSpPr>
          <p:cNvPr id="3" name="标题 2"/>
          <p:cNvSpPr>
            <a:spLocks noGrp="1"/>
          </p:cNvSpPr>
          <p:nvPr>
            <p:ph type="title"/>
          </p:nvPr>
        </p:nvSpPr>
        <p:spPr/>
        <p:txBody>
          <a:bodyPr>
            <a:normAutofit/>
          </a:bodyPr>
          <a:lstStyle/>
          <a:p>
            <a:r>
              <a:rPr lang="en-US" altLang="zh-CN" b="1" dirty="0"/>
              <a:t>1.2</a:t>
            </a:r>
            <a:r>
              <a:rPr lang="zh-CN" altLang="zh-CN" b="1" dirty="0"/>
              <a:t>计算机的特点、应用和</a:t>
            </a:r>
            <a:r>
              <a:rPr lang="zh-CN" altLang="zh-CN" b="1" dirty="0" smtClean="0"/>
              <a:t>分类</a:t>
            </a:r>
            <a:endParaRPr lang="zh-CN" altLang="en-US" dirty="0"/>
          </a:p>
        </p:txBody>
      </p:sp>
    </p:spTree>
    <p:extLst>
      <p:ext uri="{BB962C8B-B14F-4D97-AF65-F5344CB8AC3E}">
        <p14:creationId xmlns:p14="http://schemas.microsoft.com/office/powerpoint/2010/main" val="4273141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6"/>
            <a:ext cx="7408333" cy="4065901"/>
          </a:xfrm>
        </p:spPr>
        <p:txBody>
          <a:bodyPr>
            <a:normAutofit lnSpcReduction="10000"/>
          </a:bodyPr>
          <a:lstStyle/>
          <a:p>
            <a:r>
              <a:rPr lang="en-US" altLang="zh-CN" b="1" dirty="0"/>
              <a:t>1</a:t>
            </a:r>
            <a:r>
              <a:rPr lang="zh-CN" altLang="zh-CN" b="1" dirty="0"/>
              <a:t>．</a:t>
            </a:r>
            <a:r>
              <a:rPr lang="en-US" altLang="zh-CN" b="1" dirty="0"/>
              <a:t>2</a:t>
            </a:r>
            <a:r>
              <a:rPr lang="zh-CN" altLang="zh-CN" b="1" dirty="0"/>
              <a:t>．</a:t>
            </a:r>
            <a:r>
              <a:rPr lang="en-US" altLang="zh-CN" b="1" dirty="0"/>
              <a:t>3  </a:t>
            </a:r>
            <a:r>
              <a:rPr lang="zh-CN" altLang="zh-CN" b="1" dirty="0"/>
              <a:t>计算机的分类</a:t>
            </a:r>
            <a:endParaRPr lang="zh-CN" altLang="zh-CN" dirty="0"/>
          </a:p>
          <a:p>
            <a:pPr lvl="1"/>
            <a:r>
              <a:rPr lang="en-US" altLang="zh-CN" b="1" dirty="0"/>
              <a:t>IEEE</a:t>
            </a:r>
            <a:r>
              <a:rPr lang="zh-CN" altLang="zh-CN" b="1" dirty="0" smtClean="0"/>
              <a:t>分类法</a:t>
            </a:r>
            <a:endParaRPr lang="en-US" altLang="zh-CN" b="1" dirty="0" smtClean="0"/>
          </a:p>
          <a:p>
            <a:pPr marL="301943" lvl="1" indent="0">
              <a:buNone/>
            </a:pPr>
            <a:r>
              <a:rPr lang="en-US" altLang="zh-CN" dirty="0" smtClean="0"/>
              <a:t>        IEEE</a:t>
            </a:r>
            <a:r>
              <a:rPr lang="zh-CN" altLang="zh-CN" dirty="0"/>
              <a:t>提出一个分类报告，它根据计算机在信息处理系统中的地位与作用，考虑到计算机分类的演变过程和可能的发展趋势，把计算机分为</a:t>
            </a:r>
            <a:r>
              <a:rPr lang="en-US" altLang="zh-CN" dirty="0"/>
              <a:t>6</a:t>
            </a:r>
            <a:r>
              <a:rPr lang="zh-CN" altLang="zh-CN" dirty="0"/>
              <a:t>大</a:t>
            </a:r>
            <a:r>
              <a:rPr lang="zh-CN" altLang="zh-CN" dirty="0" smtClean="0"/>
              <a:t>类</a:t>
            </a:r>
            <a:r>
              <a:rPr lang="zh-CN" altLang="en-US" dirty="0" smtClean="0"/>
              <a:t>：</a:t>
            </a:r>
            <a:endParaRPr lang="en-US" altLang="zh-CN" dirty="0" smtClean="0"/>
          </a:p>
          <a:p>
            <a:pPr lvl="2"/>
            <a:r>
              <a:rPr lang="zh-CN" altLang="zh-CN" b="1" dirty="0"/>
              <a:t>大型</a:t>
            </a:r>
            <a:r>
              <a:rPr lang="zh-CN" altLang="zh-CN" b="1" dirty="0" smtClean="0"/>
              <a:t>主机</a:t>
            </a:r>
            <a:endParaRPr lang="en-US" altLang="zh-CN" b="1" dirty="0" smtClean="0"/>
          </a:p>
          <a:p>
            <a:pPr lvl="2"/>
            <a:r>
              <a:rPr lang="zh-CN" altLang="zh-CN" b="1" dirty="0" smtClean="0"/>
              <a:t>超级小型计算机</a:t>
            </a:r>
            <a:endParaRPr lang="en-US" altLang="zh-CN" b="1" dirty="0" smtClean="0"/>
          </a:p>
          <a:p>
            <a:pPr lvl="2"/>
            <a:r>
              <a:rPr lang="zh-CN" altLang="zh-CN" b="1" dirty="0" smtClean="0"/>
              <a:t>个人计算机</a:t>
            </a:r>
            <a:endParaRPr lang="en-US" altLang="zh-CN" b="1" dirty="0" smtClean="0"/>
          </a:p>
          <a:p>
            <a:pPr lvl="2"/>
            <a:r>
              <a:rPr lang="zh-CN" altLang="zh-CN" b="1" dirty="0" smtClean="0"/>
              <a:t>工作站</a:t>
            </a:r>
            <a:endParaRPr lang="en-US" altLang="zh-CN" b="1" dirty="0" smtClean="0"/>
          </a:p>
          <a:p>
            <a:pPr lvl="2"/>
            <a:r>
              <a:rPr lang="zh-CN" altLang="zh-CN" b="1" dirty="0" smtClean="0"/>
              <a:t>巨型计算机</a:t>
            </a:r>
            <a:endParaRPr lang="en-US" altLang="zh-CN" b="1" dirty="0" smtClean="0"/>
          </a:p>
          <a:p>
            <a:pPr lvl="2"/>
            <a:r>
              <a:rPr lang="zh-CN" altLang="zh-CN" b="1" dirty="0"/>
              <a:t>小巨型计算机</a:t>
            </a:r>
            <a:endParaRPr lang="zh-CN" altLang="en-US" dirty="0"/>
          </a:p>
        </p:txBody>
      </p:sp>
      <p:sp>
        <p:nvSpPr>
          <p:cNvPr id="3" name="标题 2"/>
          <p:cNvSpPr>
            <a:spLocks noGrp="1"/>
          </p:cNvSpPr>
          <p:nvPr>
            <p:ph type="title"/>
          </p:nvPr>
        </p:nvSpPr>
        <p:spPr/>
        <p:txBody>
          <a:bodyPr>
            <a:normAutofit/>
          </a:bodyPr>
          <a:lstStyle/>
          <a:p>
            <a:r>
              <a:rPr lang="en-US" altLang="zh-CN" b="1" dirty="0"/>
              <a:t>1.2</a:t>
            </a:r>
            <a:r>
              <a:rPr lang="zh-CN" altLang="zh-CN" b="1" dirty="0"/>
              <a:t>计算机的特点、应用和</a:t>
            </a:r>
            <a:r>
              <a:rPr lang="zh-CN" altLang="zh-CN" b="1" dirty="0" smtClean="0"/>
              <a:t>分类</a:t>
            </a:r>
            <a:endParaRPr lang="zh-CN" altLang="en-US" dirty="0"/>
          </a:p>
        </p:txBody>
      </p:sp>
    </p:spTree>
    <p:extLst>
      <p:ext uri="{BB962C8B-B14F-4D97-AF65-F5344CB8AC3E}">
        <p14:creationId xmlns:p14="http://schemas.microsoft.com/office/powerpoint/2010/main" val="35337323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a:t>按计算机中信息的表示形式和处理方式</a:t>
            </a:r>
            <a:r>
              <a:rPr lang="zh-CN" altLang="zh-CN" b="1" dirty="0" smtClean="0"/>
              <a:t>划分</a:t>
            </a:r>
            <a:endParaRPr lang="en-US" altLang="zh-CN" b="1" dirty="0" smtClean="0"/>
          </a:p>
          <a:p>
            <a:pPr lvl="1"/>
            <a:r>
              <a:rPr lang="zh-CN" altLang="zh-CN" dirty="0"/>
              <a:t>从计算机中信息的表示形式和处理方式的</a:t>
            </a:r>
            <a:r>
              <a:rPr lang="zh-CN" altLang="zh-CN" dirty="0" smtClean="0"/>
              <a:t>角度</a:t>
            </a:r>
            <a:r>
              <a:rPr lang="zh-CN" altLang="en-US" dirty="0" smtClean="0"/>
              <a:t>分为</a:t>
            </a:r>
            <a:r>
              <a:rPr lang="zh-CN" altLang="zh-CN" dirty="0" smtClean="0"/>
              <a:t>三</a:t>
            </a:r>
            <a:r>
              <a:rPr lang="zh-CN" altLang="zh-CN" dirty="0"/>
              <a:t>大</a:t>
            </a:r>
            <a:r>
              <a:rPr lang="zh-CN" altLang="zh-CN" dirty="0" smtClean="0"/>
              <a:t>类</a:t>
            </a:r>
            <a:r>
              <a:rPr lang="zh-CN" altLang="en-US" dirty="0" smtClean="0"/>
              <a:t>：</a:t>
            </a:r>
            <a:endParaRPr lang="en-US" altLang="zh-CN" dirty="0" smtClean="0"/>
          </a:p>
          <a:p>
            <a:pPr lvl="2"/>
            <a:r>
              <a:rPr lang="zh-CN" altLang="zh-CN" b="1" dirty="0"/>
              <a:t>数字</a:t>
            </a:r>
            <a:r>
              <a:rPr lang="zh-CN" altLang="zh-CN" b="1" dirty="0" smtClean="0"/>
              <a:t>电子计算机</a:t>
            </a:r>
            <a:endParaRPr lang="en-US" altLang="zh-CN" b="1" dirty="0" smtClean="0"/>
          </a:p>
          <a:p>
            <a:pPr lvl="2"/>
            <a:r>
              <a:rPr lang="zh-CN" altLang="zh-CN" b="1" dirty="0"/>
              <a:t>模拟</a:t>
            </a:r>
            <a:r>
              <a:rPr lang="zh-CN" altLang="zh-CN" b="1" dirty="0" smtClean="0"/>
              <a:t>电子计算机</a:t>
            </a:r>
            <a:endParaRPr lang="en-US" altLang="zh-CN" b="1" dirty="0" smtClean="0"/>
          </a:p>
          <a:p>
            <a:pPr lvl="2"/>
            <a:r>
              <a:rPr lang="zh-CN" altLang="zh-CN" b="1" dirty="0"/>
              <a:t>数字模拟混合电子计算机</a:t>
            </a:r>
            <a:endParaRPr lang="zh-CN" altLang="en-US" dirty="0"/>
          </a:p>
        </p:txBody>
      </p:sp>
      <p:sp>
        <p:nvSpPr>
          <p:cNvPr id="3" name="标题 2"/>
          <p:cNvSpPr>
            <a:spLocks noGrp="1"/>
          </p:cNvSpPr>
          <p:nvPr>
            <p:ph type="title"/>
          </p:nvPr>
        </p:nvSpPr>
        <p:spPr/>
        <p:txBody>
          <a:bodyPr>
            <a:normAutofit/>
          </a:bodyPr>
          <a:lstStyle/>
          <a:p>
            <a:r>
              <a:rPr lang="en-US" altLang="zh-CN" b="1" dirty="0"/>
              <a:t>1.2</a:t>
            </a:r>
            <a:r>
              <a:rPr lang="zh-CN" altLang="zh-CN" b="1" dirty="0"/>
              <a:t>计算机的特点、应用和</a:t>
            </a:r>
            <a:r>
              <a:rPr lang="zh-CN" altLang="zh-CN" b="1" dirty="0" smtClean="0"/>
              <a:t>分类</a:t>
            </a:r>
            <a:endParaRPr lang="zh-CN" altLang="en-US" dirty="0"/>
          </a:p>
        </p:txBody>
      </p:sp>
    </p:spTree>
    <p:extLst>
      <p:ext uri="{BB962C8B-B14F-4D97-AF65-F5344CB8AC3E}">
        <p14:creationId xmlns:p14="http://schemas.microsoft.com/office/powerpoint/2010/main" val="37506380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zh-CN" altLang="zh-CN" b="1" dirty="0"/>
              <a:t>按计算机的用途</a:t>
            </a:r>
            <a:r>
              <a:rPr lang="zh-CN" altLang="zh-CN" b="1" dirty="0" smtClean="0"/>
              <a:t>分类</a:t>
            </a:r>
            <a:endParaRPr lang="en-US" altLang="zh-CN" b="1" dirty="0" smtClean="0"/>
          </a:p>
          <a:p>
            <a:pPr lvl="1"/>
            <a:r>
              <a:rPr lang="zh-CN" altLang="zh-CN" dirty="0"/>
              <a:t>计算机按其用途可分为通用计算机和专用计算机两</a:t>
            </a:r>
            <a:r>
              <a:rPr lang="zh-CN" altLang="zh-CN" dirty="0" smtClean="0"/>
              <a:t>类</a:t>
            </a:r>
            <a:r>
              <a:rPr lang="zh-CN" altLang="en-US" dirty="0" smtClean="0"/>
              <a:t>：</a:t>
            </a:r>
            <a:endParaRPr lang="en-US" altLang="zh-CN" dirty="0" smtClean="0"/>
          </a:p>
          <a:p>
            <a:pPr lvl="2"/>
            <a:r>
              <a:rPr lang="zh-CN" altLang="zh-CN" b="1" dirty="0" smtClean="0"/>
              <a:t>通用计算机</a:t>
            </a:r>
            <a:endParaRPr lang="en-US" altLang="zh-CN" b="1" dirty="0" smtClean="0"/>
          </a:p>
          <a:p>
            <a:pPr lvl="2"/>
            <a:r>
              <a:rPr lang="zh-CN" altLang="zh-CN" b="1" dirty="0" smtClean="0"/>
              <a:t>专用计算机</a:t>
            </a:r>
            <a:endParaRPr lang="en-US" altLang="zh-CN" b="1" dirty="0" smtClean="0"/>
          </a:p>
          <a:p>
            <a:pPr marL="301943" lvl="1" indent="0">
              <a:buNone/>
            </a:pPr>
            <a:r>
              <a:rPr lang="en-US" altLang="zh-CN" dirty="0" smtClean="0"/>
              <a:t>        </a:t>
            </a:r>
          </a:p>
          <a:p>
            <a:pPr marL="301943" lvl="1" indent="0">
              <a:buNone/>
            </a:pPr>
            <a:r>
              <a:rPr lang="en-US" altLang="zh-CN" dirty="0"/>
              <a:t> </a:t>
            </a:r>
            <a:r>
              <a:rPr lang="en-US" altLang="zh-CN" dirty="0" smtClean="0"/>
              <a:t>       </a:t>
            </a:r>
            <a:r>
              <a:rPr lang="zh-CN" altLang="zh-CN" dirty="0" smtClean="0"/>
              <a:t>需要</a:t>
            </a:r>
            <a:r>
              <a:rPr lang="zh-CN" altLang="zh-CN" dirty="0"/>
              <a:t>说明的是：随着计算机科学技术的发展，对计算机的分类标准不是固定不变的，而是不断提高“升值”。现在的高档微型机，其性能指标已超过早期的大型机</a:t>
            </a:r>
            <a:r>
              <a:rPr lang="zh-CN" altLang="zh-CN" dirty="0" smtClean="0"/>
              <a:t>。</a:t>
            </a:r>
            <a:endParaRPr lang="zh-CN" altLang="zh-CN" dirty="0"/>
          </a:p>
        </p:txBody>
      </p:sp>
      <p:sp>
        <p:nvSpPr>
          <p:cNvPr id="3" name="标题 2"/>
          <p:cNvSpPr>
            <a:spLocks noGrp="1"/>
          </p:cNvSpPr>
          <p:nvPr>
            <p:ph type="title"/>
          </p:nvPr>
        </p:nvSpPr>
        <p:spPr/>
        <p:txBody>
          <a:bodyPr>
            <a:normAutofit/>
          </a:bodyPr>
          <a:lstStyle/>
          <a:p>
            <a:r>
              <a:rPr lang="en-US" altLang="zh-CN" b="1" dirty="0"/>
              <a:t>1.2</a:t>
            </a:r>
            <a:r>
              <a:rPr lang="zh-CN" altLang="zh-CN" b="1" dirty="0"/>
              <a:t>计算机的特点、应用和</a:t>
            </a:r>
            <a:r>
              <a:rPr lang="zh-CN" altLang="zh-CN" b="1" dirty="0" smtClean="0"/>
              <a:t>分类</a:t>
            </a:r>
            <a:endParaRPr lang="zh-CN" altLang="en-US" dirty="0"/>
          </a:p>
        </p:txBody>
      </p:sp>
    </p:spTree>
    <p:extLst>
      <p:ext uri="{BB962C8B-B14F-4D97-AF65-F5344CB8AC3E}">
        <p14:creationId xmlns:p14="http://schemas.microsoft.com/office/powerpoint/2010/main" val="17588992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1</a:t>
            </a:r>
            <a:r>
              <a:rPr lang="zh-CN" altLang="zh-CN" b="1" dirty="0"/>
              <a:t>．</a:t>
            </a:r>
            <a:r>
              <a:rPr lang="en-US" altLang="zh-CN" b="1" dirty="0"/>
              <a:t>2</a:t>
            </a:r>
            <a:r>
              <a:rPr lang="zh-CN" altLang="zh-CN" b="1" dirty="0"/>
              <a:t>．</a:t>
            </a:r>
            <a:r>
              <a:rPr lang="en-US" altLang="zh-CN" b="1" dirty="0"/>
              <a:t>4  </a:t>
            </a:r>
            <a:r>
              <a:rPr lang="zh-CN" altLang="zh-CN" b="1" dirty="0"/>
              <a:t>计算机的性能</a:t>
            </a:r>
            <a:endParaRPr lang="zh-CN" altLang="zh-CN" dirty="0"/>
          </a:p>
          <a:p>
            <a:pPr marL="301943" lvl="1" indent="0">
              <a:buNone/>
            </a:pPr>
            <a:r>
              <a:rPr lang="en-US" altLang="zh-CN" dirty="0" smtClean="0"/>
              <a:t>         </a:t>
            </a:r>
            <a:r>
              <a:rPr lang="zh-CN" altLang="zh-CN" dirty="0" smtClean="0"/>
              <a:t>计算机</a:t>
            </a:r>
            <a:r>
              <a:rPr lang="zh-CN" altLang="zh-CN" dirty="0"/>
              <a:t>的性能</a:t>
            </a:r>
            <a:r>
              <a:rPr lang="zh-CN" altLang="zh-CN" dirty="0" smtClean="0"/>
              <a:t>，可以</a:t>
            </a:r>
            <a:r>
              <a:rPr lang="zh-CN" altLang="zh-CN" dirty="0"/>
              <a:t>从以下几个指标来大体</a:t>
            </a:r>
            <a:r>
              <a:rPr lang="zh-CN" altLang="zh-CN" dirty="0" smtClean="0"/>
              <a:t>评价计算机</a:t>
            </a:r>
            <a:r>
              <a:rPr lang="zh-CN" altLang="zh-CN" dirty="0"/>
              <a:t>的</a:t>
            </a:r>
            <a:r>
              <a:rPr lang="zh-CN" altLang="zh-CN" dirty="0" smtClean="0"/>
              <a:t>性能</a:t>
            </a:r>
            <a:r>
              <a:rPr lang="zh-CN" altLang="en-US" dirty="0" smtClean="0"/>
              <a:t>：</a:t>
            </a:r>
            <a:endParaRPr lang="en-US" altLang="zh-CN" dirty="0" smtClean="0"/>
          </a:p>
          <a:p>
            <a:pPr lvl="2"/>
            <a:r>
              <a:rPr lang="zh-CN" altLang="zh-CN" b="1" dirty="0"/>
              <a:t>运算</a:t>
            </a:r>
            <a:r>
              <a:rPr lang="zh-CN" altLang="zh-CN" b="1" dirty="0" smtClean="0"/>
              <a:t>速度</a:t>
            </a:r>
            <a:r>
              <a:rPr lang="zh-CN" altLang="en-US" b="1" dirty="0" smtClean="0"/>
              <a:t>：</a:t>
            </a:r>
            <a:r>
              <a:rPr lang="zh-CN" altLang="zh-CN" dirty="0" smtClean="0"/>
              <a:t>用</a:t>
            </a:r>
            <a:r>
              <a:rPr lang="en-US" altLang="zh-CN" dirty="0" smtClean="0"/>
              <a:t>MIPS</a:t>
            </a:r>
            <a:r>
              <a:rPr lang="zh-CN" altLang="zh-CN" dirty="0" smtClean="0"/>
              <a:t>来</a:t>
            </a:r>
            <a:r>
              <a:rPr lang="zh-CN" altLang="zh-CN" dirty="0"/>
              <a:t>描述。该值越大，计算机运算速度越</a:t>
            </a:r>
            <a:r>
              <a:rPr lang="zh-CN" altLang="zh-CN" dirty="0" smtClean="0"/>
              <a:t>高</a:t>
            </a:r>
            <a:r>
              <a:rPr lang="zh-CN" altLang="en-US" dirty="0" smtClean="0"/>
              <a:t>；</a:t>
            </a:r>
            <a:endParaRPr lang="zh-CN" altLang="zh-CN" dirty="0"/>
          </a:p>
          <a:p>
            <a:pPr lvl="2"/>
            <a:r>
              <a:rPr lang="zh-CN" altLang="zh-CN" b="1" dirty="0"/>
              <a:t>内核</a:t>
            </a:r>
            <a:r>
              <a:rPr lang="zh-CN" altLang="zh-CN" b="1" dirty="0" smtClean="0"/>
              <a:t>数目</a:t>
            </a:r>
            <a:r>
              <a:rPr lang="zh-CN" altLang="en-US" b="1" dirty="0" smtClean="0"/>
              <a:t>：</a:t>
            </a:r>
            <a:r>
              <a:rPr lang="zh-CN" altLang="zh-CN" dirty="0"/>
              <a:t>内核数目越多，性能越</a:t>
            </a:r>
            <a:r>
              <a:rPr lang="zh-CN" altLang="zh-CN" dirty="0" smtClean="0"/>
              <a:t>高</a:t>
            </a:r>
            <a:r>
              <a:rPr lang="zh-CN" altLang="en-US" dirty="0" smtClean="0"/>
              <a:t>；</a:t>
            </a:r>
            <a:endParaRPr lang="en-US" altLang="zh-CN" dirty="0"/>
          </a:p>
          <a:p>
            <a:pPr lvl="2"/>
            <a:r>
              <a:rPr lang="zh-CN" altLang="zh-CN" b="1" dirty="0" smtClean="0"/>
              <a:t>字长</a:t>
            </a:r>
            <a:r>
              <a:rPr lang="zh-CN" altLang="en-US" b="1" dirty="0" smtClean="0"/>
              <a:t>：</a:t>
            </a:r>
            <a:r>
              <a:rPr lang="en-US" altLang="zh-CN" dirty="0"/>
              <a:t> CUP</a:t>
            </a:r>
            <a:r>
              <a:rPr lang="zh-CN" altLang="zh-CN" dirty="0"/>
              <a:t>每一次能处理最多的二进制位的</a:t>
            </a:r>
            <a:r>
              <a:rPr lang="zh-CN" altLang="zh-CN" dirty="0" smtClean="0"/>
              <a:t>长度</a:t>
            </a:r>
            <a:r>
              <a:rPr lang="zh-CN" altLang="en-US" dirty="0" smtClean="0"/>
              <a:t>，</a:t>
            </a:r>
            <a:r>
              <a:rPr lang="zh-CN" altLang="zh-CN" dirty="0"/>
              <a:t>字长越大计算机处理数据的速度就越快，精度也越</a:t>
            </a:r>
            <a:r>
              <a:rPr lang="zh-CN" altLang="zh-CN" dirty="0" smtClean="0"/>
              <a:t>高</a:t>
            </a:r>
            <a:r>
              <a:rPr lang="zh-CN" altLang="en-US" dirty="0" smtClean="0"/>
              <a:t>；</a:t>
            </a:r>
            <a:endParaRPr lang="en-US" altLang="zh-CN" dirty="0" smtClean="0"/>
          </a:p>
          <a:p>
            <a:pPr lvl="2"/>
            <a:r>
              <a:rPr lang="zh-CN" altLang="zh-CN" b="1" dirty="0"/>
              <a:t>内存储器的</a:t>
            </a:r>
            <a:r>
              <a:rPr lang="zh-CN" altLang="zh-CN" b="1" dirty="0" smtClean="0"/>
              <a:t>容量</a:t>
            </a:r>
            <a:r>
              <a:rPr lang="zh-CN" altLang="en-US" b="1" dirty="0" smtClean="0"/>
              <a:t>：</a:t>
            </a:r>
            <a:r>
              <a:rPr lang="zh-CN" altLang="zh-CN" dirty="0"/>
              <a:t>内存容量越大</a:t>
            </a:r>
            <a:r>
              <a:rPr lang="zh-CN" altLang="zh-CN" dirty="0" smtClean="0"/>
              <a:t>，能</a:t>
            </a:r>
            <a:r>
              <a:rPr lang="zh-CN" altLang="zh-CN" dirty="0"/>
              <a:t>同时运行的程序个数就越多，能处理的数据量就越</a:t>
            </a:r>
            <a:r>
              <a:rPr lang="zh-CN" altLang="zh-CN" dirty="0" smtClean="0"/>
              <a:t>庞大</a:t>
            </a:r>
            <a:r>
              <a:rPr lang="zh-CN" altLang="en-US" dirty="0" smtClean="0"/>
              <a:t>；</a:t>
            </a:r>
            <a:endParaRPr lang="zh-CN" altLang="zh-CN" dirty="0"/>
          </a:p>
          <a:p>
            <a:pPr lvl="2"/>
            <a:endParaRPr lang="zh-CN" altLang="zh-CN" dirty="0"/>
          </a:p>
          <a:p>
            <a:endParaRPr lang="en-US" altLang="zh-CN" dirty="0" smtClean="0"/>
          </a:p>
          <a:p>
            <a:endParaRPr lang="zh-CN" altLang="en-US" dirty="0"/>
          </a:p>
        </p:txBody>
      </p:sp>
      <p:sp>
        <p:nvSpPr>
          <p:cNvPr id="3" name="标题 2"/>
          <p:cNvSpPr>
            <a:spLocks noGrp="1"/>
          </p:cNvSpPr>
          <p:nvPr>
            <p:ph type="title"/>
          </p:nvPr>
        </p:nvSpPr>
        <p:spPr/>
        <p:txBody>
          <a:bodyPr>
            <a:normAutofit/>
          </a:bodyPr>
          <a:lstStyle/>
          <a:p>
            <a:r>
              <a:rPr lang="en-US" altLang="zh-CN" b="1" dirty="0"/>
              <a:t>1.2</a:t>
            </a:r>
            <a:r>
              <a:rPr lang="zh-CN" altLang="zh-CN" b="1" dirty="0"/>
              <a:t>计算机的特点、应用和</a:t>
            </a:r>
            <a:r>
              <a:rPr lang="zh-CN" altLang="zh-CN" b="1" dirty="0" smtClean="0"/>
              <a:t>分类</a:t>
            </a:r>
            <a:endParaRPr lang="zh-CN" altLang="en-US" dirty="0"/>
          </a:p>
        </p:txBody>
      </p:sp>
    </p:spTree>
    <p:extLst>
      <p:ext uri="{BB962C8B-B14F-4D97-AF65-F5344CB8AC3E}">
        <p14:creationId xmlns:p14="http://schemas.microsoft.com/office/powerpoint/2010/main" val="17549741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lvl="2"/>
            <a:r>
              <a:rPr lang="zh-CN" altLang="zh-CN" b="1" dirty="0"/>
              <a:t>外存储器的</a:t>
            </a:r>
            <a:r>
              <a:rPr lang="zh-CN" altLang="zh-CN" b="1" dirty="0" smtClean="0"/>
              <a:t>容量</a:t>
            </a:r>
            <a:r>
              <a:rPr lang="zh-CN" altLang="en-US" b="1" dirty="0" smtClean="0"/>
              <a:t>：</a:t>
            </a:r>
            <a:r>
              <a:rPr lang="zh-CN" altLang="zh-CN" dirty="0"/>
              <a:t>外存储器容量越大，可存储的信息就越多，可安装的应用软件就越</a:t>
            </a:r>
            <a:r>
              <a:rPr lang="zh-CN" altLang="zh-CN" dirty="0" smtClean="0"/>
              <a:t>丰富</a:t>
            </a:r>
            <a:r>
              <a:rPr lang="zh-CN" altLang="en-US" dirty="0" smtClean="0"/>
              <a:t>；</a:t>
            </a:r>
            <a:endParaRPr lang="zh-CN" altLang="zh-CN" dirty="0"/>
          </a:p>
          <a:p>
            <a:pPr lvl="2"/>
            <a:r>
              <a:rPr lang="zh-CN" altLang="zh-CN" b="1" dirty="0"/>
              <a:t>图形加速</a:t>
            </a:r>
            <a:r>
              <a:rPr lang="zh-CN" altLang="zh-CN" b="1" dirty="0" smtClean="0"/>
              <a:t>性能</a:t>
            </a:r>
            <a:r>
              <a:rPr lang="zh-CN" altLang="en-US" b="1" dirty="0" smtClean="0"/>
              <a:t>：</a:t>
            </a:r>
            <a:r>
              <a:rPr lang="zh-CN" altLang="zh-CN" dirty="0"/>
              <a:t>极大地改善了计算机</a:t>
            </a:r>
            <a:r>
              <a:rPr lang="zh-CN" altLang="zh-CN" dirty="0" smtClean="0"/>
              <a:t>的</a:t>
            </a:r>
            <a:r>
              <a:rPr lang="zh-CN" altLang="en-US" dirty="0" smtClean="0"/>
              <a:t>浮点计算能力、</a:t>
            </a:r>
            <a:r>
              <a:rPr lang="en-US" altLang="zh-CN" dirty="0" smtClean="0"/>
              <a:t>2D</a:t>
            </a:r>
            <a:r>
              <a:rPr lang="zh-CN" altLang="zh-CN" dirty="0"/>
              <a:t>和</a:t>
            </a:r>
            <a:r>
              <a:rPr lang="en-US" altLang="zh-CN" dirty="0"/>
              <a:t>3D</a:t>
            </a:r>
            <a:r>
              <a:rPr lang="zh-CN" altLang="zh-CN" dirty="0" smtClean="0"/>
              <a:t>图形</a:t>
            </a:r>
            <a:r>
              <a:rPr lang="zh-CN" altLang="en-US" dirty="0" smtClean="0"/>
              <a:t>处理能力和</a:t>
            </a:r>
            <a:r>
              <a:rPr lang="zh-CN" altLang="zh-CN" dirty="0" smtClean="0"/>
              <a:t>显示功能</a:t>
            </a:r>
            <a:r>
              <a:rPr lang="zh-CN" altLang="en-US" dirty="0" smtClean="0"/>
              <a:t>；</a:t>
            </a:r>
            <a:endParaRPr lang="en-US" altLang="zh-CN" b="1" dirty="0" smtClean="0"/>
          </a:p>
          <a:p>
            <a:pPr lvl="2"/>
            <a:r>
              <a:rPr lang="zh-CN" altLang="zh-CN" b="1" dirty="0"/>
              <a:t>联网</a:t>
            </a:r>
            <a:r>
              <a:rPr lang="zh-CN" altLang="zh-CN" b="1" dirty="0" smtClean="0"/>
              <a:t>性能</a:t>
            </a:r>
            <a:r>
              <a:rPr lang="zh-CN" altLang="en-US" b="1" dirty="0" smtClean="0"/>
              <a:t>：</a:t>
            </a:r>
            <a:r>
              <a:rPr lang="zh-CN" altLang="zh-CN" dirty="0"/>
              <a:t>是指计算机具备与网络连接的性能，包括网络</a:t>
            </a:r>
            <a:r>
              <a:rPr lang="zh-CN" altLang="zh-CN" dirty="0" smtClean="0"/>
              <a:t>接口、</a:t>
            </a:r>
            <a:r>
              <a:rPr lang="zh-CN" altLang="zh-CN" dirty="0"/>
              <a:t>带宽、模式</a:t>
            </a:r>
            <a:r>
              <a:rPr lang="zh-CN" altLang="zh-CN" dirty="0" smtClean="0"/>
              <a:t>等</a:t>
            </a:r>
            <a:r>
              <a:rPr lang="zh-CN" altLang="en-US" dirty="0" smtClean="0"/>
              <a:t>。</a:t>
            </a:r>
            <a:endParaRPr lang="en-US" altLang="zh-CN" b="1" dirty="0" smtClean="0"/>
          </a:p>
          <a:p>
            <a:pPr lvl="2"/>
            <a:endParaRPr lang="zh-CN" altLang="zh-CN" dirty="0"/>
          </a:p>
          <a:p>
            <a:pPr marL="0" indent="0">
              <a:buNone/>
            </a:pPr>
            <a:r>
              <a:rPr lang="en-US" altLang="zh-CN" dirty="0" smtClean="0"/>
              <a:t>        </a:t>
            </a:r>
            <a:r>
              <a:rPr lang="zh-CN" altLang="zh-CN" dirty="0" smtClean="0"/>
              <a:t>计算机</a:t>
            </a:r>
            <a:r>
              <a:rPr lang="zh-CN" altLang="zh-CN" dirty="0"/>
              <a:t>的性能，</a:t>
            </a:r>
            <a:r>
              <a:rPr lang="zh-CN" altLang="zh-CN" dirty="0" smtClean="0"/>
              <a:t>不是</a:t>
            </a:r>
            <a:r>
              <a:rPr lang="zh-CN" altLang="zh-CN" dirty="0"/>
              <a:t>由某项指标来决定的，而是由它的体系结构、指令系统、硬件组成、软件配置等多方面的因素综合</a:t>
            </a:r>
            <a:r>
              <a:rPr lang="zh-CN" altLang="zh-CN" dirty="0" smtClean="0"/>
              <a:t>决定的</a:t>
            </a:r>
            <a:r>
              <a:rPr lang="zh-CN" altLang="en-US" dirty="0" smtClean="0"/>
              <a:t>。</a:t>
            </a:r>
            <a:endParaRPr lang="zh-CN" altLang="en-US" dirty="0"/>
          </a:p>
        </p:txBody>
      </p:sp>
      <p:sp>
        <p:nvSpPr>
          <p:cNvPr id="3" name="标题 2"/>
          <p:cNvSpPr>
            <a:spLocks noGrp="1"/>
          </p:cNvSpPr>
          <p:nvPr>
            <p:ph type="title"/>
          </p:nvPr>
        </p:nvSpPr>
        <p:spPr/>
        <p:txBody>
          <a:bodyPr>
            <a:normAutofit/>
          </a:bodyPr>
          <a:lstStyle/>
          <a:p>
            <a:r>
              <a:rPr lang="en-US" altLang="zh-CN" b="1" dirty="0"/>
              <a:t>1.2</a:t>
            </a:r>
            <a:r>
              <a:rPr lang="zh-CN" altLang="zh-CN" b="1" dirty="0"/>
              <a:t>计算机的特点、应用和</a:t>
            </a:r>
            <a:r>
              <a:rPr lang="zh-CN" altLang="zh-CN" b="1" dirty="0" smtClean="0"/>
              <a:t>分类</a:t>
            </a:r>
            <a:endParaRPr lang="zh-CN" altLang="en-US" dirty="0"/>
          </a:p>
        </p:txBody>
      </p:sp>
    </p:spTree>
    <p:extLst>
      <p:ext uri="{BB962C8B-B14F-4D97-AF65-F5344CB8AC3E}">
        <p14:creationId xmlns:p14="http://schemas.microsoft.com/office/powerpoint/2010/main" val="4440100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r>
              <a:rPr lang="zh-CN" altLang="zh-CN" b="1" dirty="0"/>
              <a:t>传统计算机的</a:t>
            </a:r>
            <a:r>
              <a:rPr lang="zh-CN" altLang="zh-CN" b="1" dirty="0" smtClean="0"/>
              <a:t>软肋</a:t>
            </a:r>
            <a:endParaRPr lang="en-US" altLang="zh-CN" b="1" dirty="0" smtClean="0"/>
          </a:p>
          <a:p>
            <a:pPr marL="301943" lvl="1" indent="0">
              <a:buNone/>
            </a:pPr>
            <a:r>
              <a:rPr lang="zh-CN" altLang="zh-CN" dirty="0"/>
              <a:t>存在不可逾越的“两个极限”</a:t>
            </a:r>
            <a:r>
              <a:rPr lang="zh-CN" altLang="zh-CN" dirty="0" smtClean="0"/>
              <a:t>：</a:t>
            </a:r>
            <a:endParaRPr lang="en-US" altLang="zh-CN" dirty="0" smtClean="0"/>
          </a:p>
          <a:p>
            <a:pPr lvl="2"/>
            <a:r>
              <a:rPr lang="zh-CN" altLang="zh-CN" dirty="0"/>
              <a:t>硅芯片</a:t>
            </a:r>
            <a:r>
              <a:rPr lang="zh-CN" altLang="zh-CN" dirty="0" smtClean="0"/>
              <a:t>集成度</a:t>
            </a:r>
            <a:r>
              <a:rPr lang="zh-CN" altLang="zh-CN" dirty="0"/>
              <a:t>将达到它的</a:t>
            </a:r>
            <a:r>
              <a:rPr lang="zh-CN" altLang="zh-CN" dirty="0" smtClean="0"/>
              <a:t>“物理极限”</a:t>
            </a:r>
            <a:r>
              <a:rPr lang="zh-CN" altLang="en-US" dirty="0" smtClean="0"/>
              <a:t>；</a:t>
            </a:r>
            <a:endParaRPr lang="en-US" altLang="zh-CN" dirty="0" smtClean="0"/>
          </a:p>
          <a:p>
            <a:pPr lvl="2"/>
            <a:r>
              <a:rPr lang="zh-CN" altLang="zh-CN" dirty="0"/>
              <a:t>集成度的提高所带来耗能与散热的</a:t>
            </a:r>
            <a:r>
              <a:rPr lang="zh-CN" altLang="zh-CN" dirty="0" smtClean="0"/>
              <a:t>问题</a:t>
            </a:r>
            <a:r>
              <a:rPr lang="zh-CN" altLang="zh-CN" dirty="0"/>
              <a:t>导致计算机发展的</a:t>
            </a:r>
            <a:r>
              <a:rPr lang="zh-CN" altLang="zh-CN" dirty="0" smtClean="0"/>
              <a:t>“性能极限”</a:t>
            </a:r>
            <a:r>
              <a:rPr lang="zh-CN" altLang="en-US" dirty="0" smtClean="0"/>
              <a:t>。</a:t>
            </a:r>
            <a:endParaRPr lang="en-US" altLang="zh-CN" dirty="0" smtClean="0"/>
          </a:p>
          <a:p>
            <a:r>
              <a:rPr lang="zh-CN" altLang="zh-CN" b="1" dirty="0"/>
              <a:t>新型计算机的</a:t>
            </a:r>
            <a:r>
              <a:rPr lang="zh-CN" altLang="zh-CN" b="1" dirty="0" smtClean="0"/>
              <a:t>出现</a:t>
            </a:r>
            <a:endParaRPr lang="en-US" altLang="zh-CN" b="1" dirty="0" smtClean="0"/>
          </a:p>
          <a:p>
            <a:pPr lvl="1"/>
            <a:r>
              <a:rPr lang="zh-CN" altLang="zh-CN" b="1" dirty="0" smtClean="0"/>
              <a:t>生物计算机</a:t>
            </a:r>
            <a:endParaRPr lang="en-US" altLang="zh-CN" b="1" dirty="0" smtClean="0"/>
          </a:p>
          <a:p>
            <a:pPr lvl="1"/>
            <a:r>
              <a:rPr lang="zh-CN" altLang="zh-CN" b="1" dirty="0"/>
              <a:t>量子</a:t>
            </a:r>
            <a:r>
              <a:rPr lang="zh-CN" altLang="zh-CN" b="1" dirty="0" smtClean="0"/>
              <a:t>计算机</a:t>
            </a:r>
            <a:endParaRPr lang="en-US" altLang="zh-CN" b="1" dirty="0" smtClean="0"/>
          </a:p>
          <a:p>
            <a:pPr lvl="1"/>
            <a:r>
              <a:rPr lang="zh-CN" altLang="zh-CN" b="1" dirty="0"/>
              <a:t>光子</a:t>
            </a:r>
            <a:r>
              <a:rPr lang="zh-CN" altLang="zh-CN" b="1" dirty="0" smtClean="0"/>
              <a:t>计算机</a:t>
            </a:r>
            <a:endParaRPr lang="en-US" altLang="zh-CN" b="1" dirty="0" smtClean="0"/>
          </a:p>
          <a:p>
            <a:pPr lvl="1"/>
            <a:r>
              <a:rPr lang="zh-CN" altLang="zh-CN" b="1" dirty="0" smtClean="0"/>
              <a:t>混合计算机</a:t>
            </a:r>
            <a:endParaRPr lang="en-US" altLang="zh-CN" b="1" dirty="0" smtClean="0"/>
          </a:p>
          <a:p>
            <a:pPr lvl="1"/>
            <a:r>
              <a:rPr lang="zh-CN" altLang="zh-CN" b="1" dirty="0" smtClean="0"/>
              <a:t>智能计算机</a:t>
            </a:r>
            <a:endParaRPr lang="en-US" altLang="zh-CN" b="1" dirty="0" smtClean="0"/>
          </a:p>
          <a:p>
            <a:pPr lvl="1"/>
            <a:r>
              <a:rPr lang="zh-CN" altLang="zh-CN" b="1" dirty="0"/>
              <a:t>单片计算机</a:t>
            </a:r>
            <a:endParaRPr lang="zh-CN" altLang="en-US" dirty="0"/>
          </a:p>
        </p:txBody>
      </p:sp>
      <p:sp>
        <p:nvSpPr>
          <p:cNvPr id="3" name="标题 2"/>
          <p:cNvSpPr>
            <a:spLocks noGrp="1"/>
          </p:cNvSpPr>
          <p:nvPr>
            <p:ph type="title"/>
          </p:nvPr>
        </p:nvSpPr>
        <p:spPr/>
        <p:txBody>
          <a:bodyPr>
            <a:normAutofit/>
          </a:bodyPr>
          <a:lstStyle/>
          <a:p>
            <a:r>
              <a:rPr lang="en-US" altLang="zh-CN" b="1" dirty="0"/>
              <a:t>1</a:t>
            </a:r>
            <a:r>
              <a:rPr lang="zh-CN" altLang="zh-CN" b="1" dirty="0"/>
              <a:t>．</a:t>
            </a:r>
            <a:r>
              <a:rPr lang="en-US" altLang="zh-CN" b="1" dirty="0"/>
              <a:t>3  </a:t>
            </a:r>
            <a:r>
              <a:rPr lang="zh-CN" altLang="zh-CN" b="1" dirty="0"/>
              <a:t>计算机技术的机遇与</a:t>
            </a:r>
            <a:r>
              <a:rPr lang="zh-CN" altLang="zh-CN" b="1" dirty="0" smtClean="0"/>
              <a:t>挑战</a:t>
            </a:r>
            <a:endParaRPr lang="zh-CN" altLang="en-US" dirty="0"/>
          </a:p>
        </p:txBody>
      </p:sp>
    </p:spTree>
    <p:extLst>
      <p:ext uri="{BB962C8B-B14F-4D97-AF65-F5344CB8AC3E}">
        <p14:creationId xmlns:p14="http://schemas.microsoft.com/office/powerpoint/2010/main" val="3966965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1</a:t>
            </a:r>
            <a:r>
              <a:rPr lang="zh-CN" altLang="zh-CN" b="1" dirty="0"/>
              <a:t>．</a:t>
            </a:r>
            <a:r>
              <a:rPr lang="en-US" altLang="zh-CN" b="1" dirty="0"/>
              <a:t>1</a:t>
            </a:r>
            <a:r>
              <a:rPr lang="zh-CN" altLang="zh-CN" b="1" dirty="0"/>
              <a:t>．</a:t>
            </a:r>
            <a:r>
              <a:rPr lang="en-US" altLang="zh-CN" b="1" dirty="0"/>
              <a:t>1 </a:t>
            </a:r>
            <a:r>
              <a:rPr lang="zh-CN" altLang="zh-CN" b="1" dirty="0"/>
              <a:t>计算机的发展历程</a:t>
            </a:r>
            <a:endParaRPr lang="zh-CN" altLang="zh-CN" dirty="0"/>
          </a:p>
          <a:p>
            <a:pPr marL="0" indent="0">
              <a:buNone/>
            </a:pPr>
            <a:r>
              <a:rPr lang="en-US" altLang="zh-CN" dirty="0" smtClean="0"/>
              <a:t>        </a:t>
            </a:r>
            <a:r>
              <a:rPr lang="zh-CN" altLang="zh-CN" dirty="0" smtClean="0"/>
              <a:t>计算机</a:t>
            </a:r>
            <a:r>
              <a:rPr lang="zh-CN" altLang="zh-CN" dirty="0"/>
              <a:t>是</a:t>
            </a:r>
            <a:r>
              <a:rPr lang="en-US" altLang="zh-CN" dirty="0"/>
              <a:t>20</a:t>
            </a:r>
            <a:r>
              <a:rPr lang="zh-CN" altLang="zh-CN" dirty="0"/>
              <a:t>世纪</a:t>
            </a:r>
            <a:r>
              <a:rPr lang="en-US" altLang="zh-CN" dirty="0"/>
              <a:t>40</a:t>
            </a:r>
            <a:r>
              <a:rPr lang="zh-CN" altLang="zh-CN" dirty="0"/>
              <a:t>年代诞生的精灵，至今已发展了四代</a:t>
            </a:r>
            <a:r>
              <a:rPr lang="zh-CN" altLang="zh-CN" dirty="0" smtClean="0"/>
              <a:t>。</a:t>
            </a:r>
            <a:endParaRPr lang="en-US" altLang="zh-CN" dirty="0" smtClean="0"/>
          </a:p>
          <a:p>
            <a:r>
              <a:rPr lang="zh-CN" altLang="zh-CN" b="1" dirty="0"/>
              <a:t>第一代电子计算机</a:t>
            </a:r>
            <a:r>
              <a:rPr lang="en-US" altLang="zh-CN" b="1" dirty="0"/>
              <a:t>(1946-1958</a:t>
            </a:r>
            <a:r>
              <a:rPr lang="en-US" altLang="zh-CN" b="1" dirty="0" smtClean="0"/>
              <a:t>)</a:t>
            </a:r>
          </a:p>
          <a:p>
            <a:pPr lvl="2"/>
            <a:r>
              <a:rPr lang="zh-CN" altLang="zh-CN" dirty="0"/>
              <a:t>世界公认的第一台电子数字计算机是</a:t>
            </a:r>
            <a:r>
              <a:rPr lang="en-US" altLang="zh-CN" dirty="0"/>
              <a:t>1946</a:t>
            </a:r>
            <a:r>
              <a:rPr lang="zh-CN" altLang="zh-CN" dirty="0"/>
              <a:t>年面世的</a:t>
            </a:r>
            <a:r>
              <a:rPr lang="en-US" altLang="zh-CN" dirty="0"/>
              <a:t>ENIAC</a:t>
            </a:r>
            <a:r>
              <a:rPr lang="zh-CN" altLang="zh-CN" dirty="0"/>
              <a:t>，全称为“电子数值积分计算器”</a:t>
            </a:r>
            <a:r>
              <a:rPr lang="zh-CN" altLang="zh-CN" dirty="0" smtClean="0"/>
              <a:t>。</a:t>
            </a:r>
            <a:endParaRPr lang="en-US" altLang="zh-CN" dirty="0" smtClean="0"/>
          </a:p>
          <a:p>
            <a:pPr lvl="2"/>
            <a:r>
              <a:rPr lang="zh-CN" altLang="zh-CN" dirty="0"/>
              <a:t>使用了电子管和磁鼓储存数据</a:t>
            </a:r>
            <a:r>
              <a:rPr lang="zh-CN" altLang="zh-CN" dirty="0" smtClean="0"/>
              <a:t>。</a:t>
            </a:r>
            <a:endParaRPr lang="en-US" altLang="zh-CN" dirty="0" smtClean="0"/>
          </a:p>
          <a:p>
            <a:pPr lvl="2"/>
            <a:r>
              <a:rPr lang="zh-CN" altLang="zh-CN" dirty="0"/>
              <a:t>占地面积</a:t>
            </a:r>
            <a:r>
              <a:rPr lang="en-US" altLang="zh-CN" dirty="0"/>
              <a:t>170</a:t>
            </a:r>
            <a:r>
              <a:rPr lang="zh-CN" altLang="zh-CN" dirty="0"/>
              <a:t>多平方米，重量约</a:t>
            </a:r>
            <a:r>
              <a:rPr lang="en-US" altLang="zh-CN" dirty="0"/>
              <a:t>30</a:t>
            </a:r>
            <a:r>
              <a:rPr lang="zh-CN" altLang="zh-CN" dirty="0"/>
              <a:t>吨，消耗近</a:t>
            </a:r>
            <a:r>
              <a:rPr lang="en-US" altLang="zh-CN" dirty="0"/>
              <a:t>150</a:t>
            </a:r>
            <a:r>
              <a:rPr lang="zh-CN" altLang="zh-CN" dirty="0"/>
              <a:t>千瓦的</a:t>
            </a:r>
            <a:r>
              <a:rPr lang="zh-CN" altLang="zh-CN" dirty="0" smtClean="0"/>
              <a:t>电力</a:t>
            </a:r>
            <a:r>
              <a:rPr lang="zh-CN" altLang="en-US" dirty="0" smtClean="0"/>
              <a:t>。</a:t>
            </a:r>
            <a:endParaRPr lang="en-US" altLang="zh-CN" dirty="0" smtClean="0"/>
          </a:p>
          <a:p>
            <a:pPr lvl="1"/>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39292125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pic>
        <p:nvPicPr>
          <p:cNvPr id="1026" name="图片 1" descr="ENIAC Compu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30" y="22832"/>
            <a:ext cx="9178330" cy="687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7409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b="1" dirty="0"/>
              <a:t>第二代电子计算机</a:t>
            </a:r>
            <a:r>
              <a:rPr lang="en-US" altLang="zh-CN" b="1" dirty="0"/>
              <a:t>(1959-1964</a:t>
            </a:r>
            <a:r>
              <a:rPr lang="en-US" altLang="zh-CN" b="1" dirty="0" smtClean="0"/>
              <a:t>)</a:t>
            </a:r>
          </a:p>
          <a:p>
            <a:pPr lvl="2"/>
            <a:r>
              <a:rPr lang="zh-CN" altLang="zh-CN" dirty="0"/>
              <a:t>采用晶体管逻辑元件及快速磁芯存储器</a:t>
            </a:r>
            <a:r>
              <a:rPr lang="zh-CN" altLang="en-US" dirty="0" smtClean="0"/>
              <a:t>；</a:t>
            </a:r>
            <a:endParaRPr lang="en-US" altLang="zh-CN" dirty="0" smtClean="0"/>
          </a:p>
          <a:p>
            <a:pPr lvl="2"/>
            <a:r>
              <a:rPr lang="zh-CN" altLang="zh-CN" dirty="0"/>
              <a:t>开始使用面向过程的程序设计语言，如</a:t>
            </a:r>
            <a:r>
              <a:rPr lang="en-US" altLang="zh-CN" dirty="0"/>
              <a:t>FORTRAN</a:t>
            </a:r>
            <a:r>
              <a:rPr lang="zh-CN" altLang="zh-CN" dirty="0"/>
              <a:t>、</a:t>
            </a:r>
            <a:r>
              <a:rPr lang="en-US" altLang="zh-CN" dirty="0"/>
              <a:t>ALGOL</a:t>
            </a:r>
            <a:r>
              <a:rPr lang="zh-CN" altLang="zh-CN" dirty="0" smtClean="0"/>
              <a:t>等</a:t>
            </a:r>
            <a:r>
              <a:rPr lang="zh-CN" altLang="en-US" dirty="0" smtClean="0"/>
              <a:t>；</a:t>
            </a:r>
            <a:endParaRPr lang="en-US" altLang="zh-CN" dirty="0" smtClean="0"/>
          </a:p>
          <a:p>
            <a:pPr lvl="2"/>
            <a:r>
              <a:rPr lang="zh-CN" altLang="zh-CN" dirty="0"/>
              <a:t>计算机速度从每秒几千次提高到几十万</a:t>
            </a:r>
            <a:r>
              <a:rPr lang="zh-CN" altLang="zh-CN" dirty="0" smtClean="0"/>
              <a:t>次</a:t>
            </a:r>
            <a:r>
              <a:rPr lang="zh-CN" altLang="en-US" dirty="0" smtClean="0"/>
              <a:t>；</a:t>
            </a:r>
            <a:endParaRPr lang="en-US" altLang="zh-CN" dirty="0" smtClean="0"/>
          </a:p>
          <a:p>
            <a:pPr lvl="2"/>
            <a:r>
              <a:rPr lang="zh-CN" altLang="zh-CN" dirty="0"/>
              <a:t>具有体积小、效率高、功耗低等</a:t>
            </a:r>
            <a:r>
              <a:rPr lang="zh-CN" altLang="zh-CN" dirty="0" smtClean="0"/>
              <a:t>优点</a:t>
            </a:r>
            <a:r>
              <a:rPr lang="zh-CN" altLang="en-US" dirty="0" smtClean="0"/>
              <a:t>；</a:t>
            </a:r>
            <a:endParaRPr lang="en-US" altLang="zh-CN" dirty="0" smtClean="0"/>
          </a:p>
          <a:p>
            <a:pPr lvl="2"/>
            <a:r>
              <a:rPr lang="zh-CN" altLang="en-US" dirty="0" smtClean="0"/>
              <a:t>造就了</a:t>
            </a:r>
            <a:r>
              <a:rPr lang="zh-CN" altLang="zh-CN" dirty="0" smtClean="0"/>
              <a:t>美国国际商业机器公司</a:t>
            </a:r>
            <a:r>
              <a:rPr lang="en-US" altLang="zh-CN" dirty="0" smtClean="0"/>
              <a:t>(IBM)</a:t>
            </a:r>
            <a:r>
              <a:rPr lang="zh-CN" altLang="en-US" dirty="0"/>
              <a:t>。</a:t>
            </a:r>
            <a:r>
              <a:rPr lang="zh-CN" altLang="zh-CN" dirty="0" smtClean="0"/>
              <a:t>在</a:t>
            </a:r>
            <a:r>
              <a:rPr lang="en-US" altLang="zh-CN" dirty="0"/>
              <a:t>1958</a:t>
            </a:r>
            <a:r>
              <a:rPr lang="zh-CN" altLang="zh-CN" dirty="0"/>
              <a:t>年</a:t>
            </a:r>
            <a:r>
              <a:rPr lang="zh-CN" altLang="zh-CN" dirty="0" smtClean="0"/>
              <a:t>研制全球</a:t>
            </a:r>
            <a:r>
              <a:rPr lang="zh-CN" altLang="zh-CN" dirty="0"/>
              <a:t>第一台全部使用晶体管的电子计算机</a:t>
            </a:r>
            <a:r>
              <a:rPr lang="en-US" altLang="zh-CN" dirty="0"/>
              <a:t>RCA501</a:t>
            </a:r>
            <a:r>
              <a:rPr lang="zh-CN" altLang="zh-CN" dirty="0"/>
              <a:t>，第二年生产出全部晶体管化的电子计算机</a:t>
            </a:r>
            <a:r>
              <a:rPr lang="en-US" altLang="zh-CN" dirty="0"/>
              <a:t>IBM7090</a:t>
            </a:r>
            <a:r>
              <a:rPr lang="zh-CN" altLang="zh-CN" dirty="0"/>
              <a:t>。</a:t>
            </a:r>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20400736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t>第三代电子计算机</a:t>
            </a:r>
            <a:r>
              <a:rPr lang="en-US" altLang="zh-CN" b="1" dirty="0"/>
              <a:t>(1964-1972</a:t>
            </a:r>
            <a:r>
              <a:rPr lang="en-US" altLang="zh-CN" b="1" dirty="0" smtClean="0"/>
              <a:t>)</a:t>
            </a:r>
          </a:p>
          <a:p>
            <a:pPr lvl="2"/>
            <a:r>
              <a:rPr lang="zh-CN" altLang="zh-CN" dirty="0"/>
              <a:t>采用中小规模集成电路作为计算机的</a:t>
            </a:r>
            <a:r>
              <a:rPr lang="zh-CN" altLang="zh-CN" dirty="0" smtClean="0"/>
              <a:t>逻辑器件</a:t>
            </a:r>
            <a:r>
              <a:rPr lang="zh-CN" altLang="en-US" dirty="0" smtClean="0"/>
              <a:t>；</a:t>
            </a:r>
            <a:endParaRPr lang="en-US" altLang="zh-CN" dirty="0" smtClean="0"/>
          </a:p>
          <a:p>
            <a:pPr lvl="2"/>
            <a:r>
              <a:rPr lang="zh-CN" altLang="zh-CN" dirty="0"/>
              <a:t>计算机变得更小，功耗更低，速度更</a:t>
            </a:r>
            <a:r>
              <a:rPr lang="zh-CN" altLang="zh-CN" dirty="0" smtClean="0"/>
              <a:t>快</a:t>
            </a:r>
            <a:r>
              <a:rPr lang="zh-CN" altLang="en-US" dirty="0" smtClean="0"/>
              <a:t>；</a:t>
            </a:r>
            <a:endParaRPr lang="en-US" altLang="zh-CN" dirty="0" smtClean="0"/>
          </a:p>
          <a:p>
            <a:pPr lvl="2"/>
            <a:r>
              <a:rPr lang="zh-CN" altLang="zh-CN" dirty="0"/>
              <a:t>使用了</a:t>
            </a:r>
            <a:r>
              <a:rPr lang="zh-CN" altLang="zh-CN" dirty="0" smtClean="0"/>
              <a:t>操作系统</a:t>
            </a:r>
            <a:r>
              <a:rPr lang="zh-CN" altLang="en-US" dirty="0" smtClean="0"/>
              <a:t>；</a:t>
            </a:r>
            <a:endParaRPr lang="en-US" altLang="zh-CN" dirty="0" smtClean="0"/>
          </a:p>
          <a:p>
            <a:pPr lvl="2"/>
            <a:r>
              <a:rPr lang="zh-CN" altLang="zh-CN" dirty="0"/>
              <a:t>典型的机型是</a:t>
            </a:r>
            <a:r>
              <a:rPr lang="en-US" altLang="zh-CN" dirty="0"/>
              <a:t>IBM360</a:t>
            </a:r>
            <a:r>
              <a:rPr lang="zh-CN" altLang="zh-CN" dirty="0" smtClean="0"/>
              <a:t>系列</a:t>
            </a:r>
            <a:r>
              <a:rPr lang="zh-CN" altLang="en-US" dirty="0" smtClean="0"/>
              <a:t>。</a:t>
            </a:r>
            <a:endParaRPr lang="zh-CN" altLang="en-US" dirty="0"/>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17993843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t>第四代电子计算机</a:t>
            </a:r>
            <a:r>
              <a:rPr lang="en-US" altLang="zh-CN" b="1" dirty="0"/>
              <a:t>(1972-</a:t>
            </a:r>
            <a:r>
              <a:rPr lang="zh-CN" altLang="zh-CN" b="1" dirty="0"/>
              <a:t>至今</a:t>
            </a:r>
            <a:r>
              <a:rPr lang="en-US" altLang="zh-CN" b="1" dirty="0" smtClean="0"/>
              <a:t>)</a:t>
            </a:r>
          </a:p>
          <a:p>
            <a:pPr lvl="2"/>
            <a:r>
              <a:rPr lang="zh-CN" altLang="zh-CN" dirty="0"/>
              <a:t>大规模集成电路</a:t>
            </a:r>
            <a:r>
              <a:rPr lang="en-US" altLang="zh-CN" dirty="0"/>
              <a:t>(LSI</a:t>
            </a:r>
            <a:r>
              <a:rPr lang="en-US" altLang="zh-CN" dirty="0" smtClean="0"/>
              <a:t>)</a:t>
            </a:r>
            <a:r>
              <a:rPr lang="zh-CN" altLang="en-US" dirty="0" smtClean="0"/>
              <a:t>、</a:t>
            </a:r>
            <a:r>
              <a:rPr lang="zh-CN" altLang="zh-CN" dirty="0"/>
              <a:t>超大规模集成电路</a:t>
            </a:r>
            <a:r>
              <a:rPr lang="en-US" altLang="zh-CN" dirty="0"/>
              <a:t>(VLSI</a:t>
            </a:r>
            <a:r>
              <a:rPr lang="en-US" altLang="zh-CN" dirty="0" smtClean="0"/>
              <a:t>)</a:t>
            </a:r>
            <a:r>
              <a:rPr lang="zh-CN" altLang="en-US" dirty="0" smtClean="0"/>
              <a:t>、</a:t>
            </a:r>
            <a:r>
              <a:rPr lang="zh-CN" altLang="zh-CN" dirty="0"/>
              <a:t>甚大规模集成电路</a:t>
            </a:r>
            <a:r>
              <a:rPr lang="en-US" altLang="zh-CN" dirty="0"/>
              <a:t>(ULSI</a:t>
            </a:r>
            <a:r>
              <a:rPr lang="en-US" altLang="zh-CN" dirty="0" smtClean="0"/>
              <a:t>)</a:t>
            </a:r>
            <a:r>
              <a:rPr lang="zh-CN" altLang="en-US" dirty="0" smtClean="0"/>
              <a:t>的应用；</a:t>
            </a:r>
            <a:endParaRPr lang="en-US" altLang="zh-CN" dirty="0" smtClean="0"/>
          </a:p>
          <a:p>
            <a:pPr lvl="2"/>
            <a:r>
              <a:rPr lang="zh-CN" altLang="zh-CN" dirty="0"/>
              <a:t>单核</a:t>
            </a:r>
            <a:r>
              <a:rPr lang="en-US" altLang="zh-CN" dirty="0"/>
              <a:t>CPU</a:t>
            </a:r>
            <a:r>
              <a:rPr lang="zh-CN" altLang="zh-CN" dirty="0" smtClean="0"/>
              <a:t>技术</a:t>
            </a:r>
            <a:r>
              <a:rPr lang="zh-CN" altLang="zh-CN" dirty="0"/>
              <a:t>飞速</a:t>
            </a:r>
            <a:r>
              <a:rPr lang="zh-CN" altLang="zh-CN" dirty="0" smtClean="0"/>
              <a:t>发展</a:t>
            </a:r>
            <a:r>
              <a:rPr lang="zh-CN" altLang="en-US" dirty="0" smtClean="0"/>
              <a:t>（数亿个）、</a:t>
            </a:r>
            <a:r>
              <a:rPr lang="zh-CN" altLang="zh-CN" dirty="0"/>
              <a:t>多媒体</a:t>
            </a:r>
            <a:r>
              <a:rPr lang="zh-CN" altLang="zh-CN" dirty="0" smtClean="0"/>
              <a:t>个人电脑</a:t>
            </a:r>
            <a:r>
              <a:rPr lang="zh-CN" altLang="en-US" dirty="0" smtClean="0"/>
              <a:t>普及；</a:t>
            </a:r>
            <a:endParaRPr lang="en-US" altLang="zh-CN" dirty="0" smtClean="0"/>
          </a:p>
          <a:p>
            <a:pPr lvl="2"/>
            <a:r>
              <a:rPr lang="zh-CN" altLang="zh-CN" dirty="0"/>
              <a:t>多</a:t>
            </a:r>
            <a:r>
              <a:rPr lang="zh-CN" altLang="zh-CN" dirty="0" smtClean="0"/>
              <a:t>核</a:t>
            </a:r>
            <a:r>
              <a:rPr lang="zh-CN" altLang="en-US" dirty="0" smtClean="0"/>
              <a:t>（</a:t>
            </a:r>
            <a:r>
              <a:rPr lang="en-US" altLang="zh-CN" dirty="0" smtClean="0"/>
              <a:t>2~16</a:t>
            </a:r>
            <a:r>
              <a:rPr lang="zh-CN" altLang="en-US" dirty="0" smtClean="0"/>
              <a:t>个）</a:t>
            </a:r>
            <a:r>
              <a:rPr lang="en-US" altLang="zh-CN" dirty="0" smtClean="0"/>
              <a:t>CPU</a:t>
            </a:r>
            <a:r>
              <a:rPr lang="zh-CN" altLang="zh-CN" dirty="0"/>
              <a:t>技术的</a:t>
            </a:r>
            <a:r>
              <a:rPr lang="zh-CN" altLang="zh-CN" dirty="0" smtClean="0"/>
              <a:t>发展</a:t>
            </a:r>
            <a:r>
              <a:rPr lang="zh-CN" altLang="en-US" dirty="0" smtClean="0"/>
              <a:t>，进一步提高了计算机的性能；</a:t>
            </a:r>
            <a:endParaRPr lang="en-US" altLang="zh-CN" dirty="0" smtClean="0"/>
          </a:p>
          <a:p>
            <a:pPr lvl="2"/>
            <a:r>
              <a:rPr lang="zh-CN" altLang="zh-CN" dirty="0"/>
              <a:t>超级巨型计算机的</a:t>
            </a:r>
            <a:r>
              <a:rPr lang="zh-CN" altLang="zh-CN" dirty="0" smtClean="0"/>
              <a:t>发展</a:t>
            </a:r>
            <a:r>
              <a:rPr lang="zh-CN" altLang="en-US" dirty="0" smtClean="0"/>
              <a:t>，</a:t>
            </a:r>
            <a:r>
              <a:rPr lang="zh-CN" altLang="zh-CN" dirty="0"/>
              <a:t>我国的“天河二号”</a:t>
            </a:r>
            <a:r>
              <a:rPr lang="en-US" altLang="zh-CN" dirty="0" err="1">
                <a:hlinkClick r:id="rId2" tooltip="超级计算机"/>
              </a:rPr>
              <a:t>超级计算机</a:t>
            </a:r>
            <a:r>
              <a:rPr lang="zh-CN" altLang="zh-CN" dirty="0"/>
              <a:t>，以峰值计算速度每秒</a:t>
            </a:r>
            <a:r>
              <a:rPr lang="en-US" altLang="zh-CN" dirty="0"/>
              <a:t>5.49</a:t>
            </a:r>
            <a:r>
              <a:rPr lang="zh-CN" altLang="zh-CN" dirty="0"/>
              <a:t>亿亿次、持续计算速度每秒</a:t>
            </a:r>
            <a:r>
              <a:rPr lang="en-US" altLang="zh-CN" dirty="0"/>
              <a:t>3.39</a:t>
            </a:r>
            <a:r>
              <a:rPr lang="zh-CN" altLang="zh-CN" dirty="0"/>
              <a:t>亿亿次双精度浮点运算成绩重新问鼎</a:t>
            </a:r>
            <a:r>
              <a:rPr lang="en-US" altLang="zh-CN" dirty="0" smtClean="0"/>
              <a:t>TOP500</a:t>
            </a:r>
            <a:r>
              <a:rPr lang="zh-CN" altLang="en-US" dirty="0"/>
              <a:t>。</a:t>
            </a:r>
          </a:p>
        </p:txBody>
      </p:sp>
      <p:sp>
        <p:nvSpPr>
          <p:cNvPr id="3" name="标题 2"/>
          <p:cNvSpPr>
            <a:spLocks noGrp="1"/>
          </p:cNvSpPr>
          <p:nvPr>
            <p:ph type="title"/>
          </p:nvPr>
        </p:nvSpPr>
        <p:spPr/>
        <p:txBody>
          <a:bodyPr/>
          <a:lstStyle/>
          <a:p>
            <a:r>
              <a:rPr lang="en-US" altLang="zh-CN" b="1" dirty="0"/>
              <a:t>1.1</a:t>
            </a:r>
            <a:r>
              <a:rPr lang="zh-CN" altLang="zh-CN" b="1" dirty="0"/>
              <a:t>计算机的发展</a:t>
            </a:r>
            <a:endParaRPr lang="zh-CN" altLang="en-US" dirty="0"/>
          </a:p>
        </p:txBody>
      </p:sp>
    </p:spTree>
    <p:extLst>
      <p:ext uri="{BB962C8B-B14F-4D97-AF65-F5344CB8AC3E}">
        <p14:creationId xmlns:p14="http://schemas.microsoft.com/office/powerpoint/2010/main" val="10829653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751"/>
            <a:ext cx="4606217" cy="312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6217" y="16751"/>
            <a:ext cx="4517444" cy="312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5188" y="3645024"/>
            <a:ext cx="4428473" cy="28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hoverImg" descr="http://img4.imgtn.bdimg.com/it/u=1585527781,4026197119&amp;fm=23&amp;gp=0.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35496" y="3573016"/>
            <a:ext cx="4318239" cy="2967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67544" y="3188413"/>
            <a:ext cx="3331361" cy="369332"/>
          </a:xfrm>
          <a:prstGeom prst="rect">
            <a:avLst/>
          </a:prstGeom>
        </p:spPr>
        <p:txBody>
          <a:bodyPr wrap="none">
            <a:spAutoFit/>
          </a:bodyPr>
          <a:lstStyle/>
          <a:p>
            <a:r>
              <a:rPr lang="en-US" altLang="zh-CN" dirty="0"/>
              <a:t>Cray XT5</a:t>
            </a:r>
            <a:r>
              <a:rPr lang="zh-CN" altLang="zh-CN" dirty="0"/>
              <a:t>“美洲豹”超级计算机</a:t>
            </a:r>
            <a:endParaRPr lang="zh-CN" altLang="en-US" dirty="0"/>
          </a:p>
        </p:txBody>
      </p:sp>
      <p:sp>
        <p:nvSpPr>
          <p:cNvPr id="6" name="矩形 5"/>
          <p:cNvSpPr/>
          <p:nvPr/>
        </p:nvSpPr>
        <p:spPr>
          <a:xfrm>
            <a:off x="5823776" y="3188413"/>
            <a:ext cx="2573140" cy="369332"/>
          </a:xfrm>
          <a:prstGeom prst="rect">
            <a:avLst/>
          </a:prstGeom>
        </p:spPr>
        <p:txBody>
          <a:bodyPr wrap="none">
            <a:spAutoFit/>
          </a:bodyPr>
          <a:lstStyle/>
          <a:p>
            <a:r>
              <a:rPr lang="zh-CN" altLang="zh-CN" dirty="0"/>
              <a:t>“天河－</a:t>
            </a:r>
            <a:r>
              <a:rPr lang="en-US" altLang="zh-CN" dirty="0"/>
              <a:t>1</a:t>
            </a:r>
            <a:r>
              <a:rPr lang="zh-CN" altLang="zh-CN" dirty="0"/>
              <a:t>”超级计算机</a:t>
            </a:r>
            <a:endParaRPr lang="zh-CN" altLang="en-US" dirty="0"/>
          </a:p>
        </p:txBody>
      </p:sp>
      <p:sp>
        <p:nvSpPr>
          <p:cNvPr id="7" name="矩形 6"/>
          <p:cNvSpPr/>
          <p:nvPr/>
        </p:nvSpPr>
        <p:spPr>
          <a:xfrm>
            <a:off x="717287" y="6540462"/>
            <a:ext cx="2954655" cy="369332"/>
          </a:xfrm>
          <a:prstGeom prst="rect">
            <a:avLst/>
          </a:prstGeom>
        </p:spPr>
        <p:txBody>
          <a:bodyPr wrap="none">
            <a:spAutoFit/>
          </a:bodyPr>
          <a:lstStyle/>
          <a:p>
            <a:r>
              <a:rPr lang="zh-CN" altLang="zh-CN" dirty="0"/>
              <a:t>美国的“泰坦”超级计算机</a:t>
            </a:r>
            <a:endParaRPr lang="zh-CN" altLang="en-US" dirty="0"/>
          </a:p>
        </p:txBody>
      </p:sp>
      <p:sp>
        <p:nvSpPr>
          <p:cNvPr id="8" name="矩形 7"/>
          <p:cNvSpPr/>
          <p:nvPr/>
        </p:nvSpPr>
        <p:spPr>
          <a:xfrm>
            <a:off x="5072882" y="6468055"/>
            <a:ext cx="3416320" cy="369332"/>
          </a:xfrm>
          <a:prstGeom prst="rect">
            <a:avLst/>
          </a:prstGeom>
        </p:spPr>
        <p:txBody>
          <a:bodyPr wrap="none">
            <a:spAutoFit/>
          </a:bodyPr>
          <a:lstStyle/>
          <a:p>
            <a:r>
              <a:rPr lang="zh-CN" altLang="zh-CN" dirty="0"/>
              <a:t>中国的“天河二号”超级计算机</a:t>
            </a:r>
            <a:endParaRPr lang="zh-CN" altLang="en-US" dirty="0"/>
          </a:p>
        </p:txBody>
      </p:sp>
    </p:spTree>
    <p:extLst>
      <p:ext uri="{BB962C8B-B14F-4D97-AF65-F5344CB8AC3E}">
        <p14:creationId xmlns:p14="http://schemas.microsoft.com/office/powerpoint/2010/main" val="38226833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232</TotalTime>
  <Words>2771</Words>
  <Application>Microsoft Office PowerPoint</Application>
  <PresentationFormat>全屏显示(4:3)</PresentationFormat>
  <Paragraphs>196</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波形</vt:lpstr>
      <vt:lpstr>第1章  计算机概述</vt:lpstr>
      <vt:lpstr>第1章  计算机概述</vt:lpstr>
      <vt:lpstr>1.1计算机的发展</vt:lpstr>
      <vt:lpstr>1.1计算机的发展</vt:lpstr>
      <vt:lpstr>PowerPoint 演示文稿</vt:lpstr>
      <vt:lpstr>1.1计算机的发展</vt:lpstr>
      <vt:lpstr>1.1计算机的发展</vt:lpstr>
      <vt:lpstr>1.1计算机的发展</vt:lpstr>
      <vt:lpstr>PowerPoint 演示文稿</vt:lpstr>
      <vt:lpstr>1.1计算机的发展</vt:lpstr>
      <vt:lpstr>PowerPoint 演示文稿</vt:lpstr>
      <vt:lpstr>1.1计算机的发展</vt:lpstr>
      <vt:lpstr>1.1计算机的发展</vt:lpstr>
      <vt:lpstr>1.1计算机的发展</vt:lpstr>
      <vt:lpstr>1.1计算机的发展</vt:lpstr>
      <vt:lpstr>1.1计算机的发展</vt:lpstr>
      <vt:lpstr>1.1计算机的发展</vt:lpstr>
      <vt:lpstr>1.1计算机的发展</vt:lpstr>
      <vt:lpstr>1.1计算机的发展</vt:lpstr>
      <vt:lpstr>1.1计算机的发展</vt:lpstr>
      <vt:lpstr>1.1计算机的发展</vt:lpstr>
      <vt:lpstr>PowerPoint 演示文稿</vt:lpstr>
      <vt:lpstr>1.1计算机的发展</vt:lpstr>
      <vt:lpstr>1.1计算机的发展</vt:lpstr>
      <vt:lpstr>1.1计算机的发展</vt:lpstr>
      <vt:lpstr>1.1计算机的发展</vt:lpstr>
      <vt:lpstr>1.1计算机的发展</vt:lpstr>
      <vt:lpstr>1.2计算机的特点、应用和分类</vt:lpstr>
      <vt:lpstr>1.2计算机的特点、应用和分类</vt:lpstr>
      <vt:lpstr>1.2计算机的特点、应用和分类</vt:lpstr>
      <vt:lpstr>1.2计算机的特点、应用和分类</vt:lpstr>
      <vt:lpstr>1.2计算机的特点、应用和分类</vt:lpstr>
      <vt:lpstr>1.2计算机的特点、应用和分类</vt:lpstr>
      <vt:lpstr>1.2计算机的特点、应用和分类</vt:lpstr>
      <vt:lpstr>1.2计算机的特点、应用和分类</vt:lpstr>
      <vt:lpstr>1．3  计算机技术的机遇与挑战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计算机概述</dc:title>
  <dc:creator>admin</dc:creator>
  <cp:lastModifiedBy>admin</cp:lastModifiedBy>
  <cp:revision>27</cp:revision>
  <dcterms:created xsi:type="dcterms:W3CDTF">2015-08-23T00:30:08Z</dcterms:created>
  <dcterms:modified xsi:type="dcterms:W3CDTF">2015-08-28T00:33:21Z</dcterms:modified>
</cp:coreProperties>
</file>